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261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E3629"/>
        </a:solidFill>
        <a:effectLst/>
        <a:uFillTx/>
        <a:latin typeface="Oracle Sans Regular"/>
        <a:ea typeface="Oracle Sans Regular"/>
        <a:cs typeface="Oracle Sans Regular"/>
        <a:sym typeface="Oracle Sans Regula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E3629"/>
        </a:solidFill>
        <a:effectLst/>
        <a:uFillTx/>
        <a:latin typeface="Oracle Sans Regular"/>
        <a:ea typeface="Oracle Sans Regular"/>
        <a:cs typeface="Oracle Sans Regular"/>
        <a:sym typeface="Oracle Sans Regula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E3629"/>
        </a:solidFill>
        <a:effectLst/>
        <a:uFillTx/>
        <a:latin typeface="Oracle Sans Regular"/>
        <a:ea typeface="Oracle Sans Regular"/>
        <a:cs typeface="Oracle Sans Regular"/>
        <a:sym typeface="Oracle Sans Regula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E3629"/>
        </a:solidFill>
        <a:effectLst/>
        <a:uFillTx/>
        <a:latin typeface="Oracle Sans Regular"/>
        <a:ea typeface="Oracle Sans Regular"/>
        <a:cs typeface="Oracle Sans Regular"/>
        <a:sym typeface="Oracle Sans Regula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E3629"/>
        </a:solidFill>
        <a:effectLst/>
        <a:uFillTx/>
        <a:latin typeface="Oracle Sans Regular"/>
        <a:ea typeface="Oracle Sans Regular"/>
        <a:cs typeface="Oracle Sans Regular"/>
        <a:sym typeface="Oracle Sans Regula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E3629"/>
        </a:solidFill>
        <a:effectLst/>
        <a:uFillTx/>
        <a:latin typeface="Oracle Sans Regular"/>
        <a:ea typeface="Oracle Sans Regular"/>
        <a:cs typeface="Oracle Sans Regular"/>
        <a:sym typeface="Oracle Sans Regula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E3629"/>
        </a:solidFill>
        <a:effectLst/>
        <a:uFillTx/>
        <a:latin typeface="Oracle Sans Regular"/>
        <a:ea typeface="Oracle Sans Regular"/>
        <a:cs typeface="Oracle Sans Regular"/>
        <a:sym typeface="Oracle Sans Regula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E3629"/>
        </a:solidFill>
        <a:effectLst/>
        <a:uFillTx/>
        <a:latin typeface="Oracle Sans Regular"/>
        <a:ea typeface="Oracle Sans Regular"/>
        <a:cs typeface="Oracle Sans Regular"/>
        <a:sym typeface="Oracle Sans Regula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E3629"/>
        </a:solidFill>
        <a:effectLst/>
        <a:uFillTx/>
        <a:latin typeface="Oracle Sans Regular"/>
        <a:ea typeface="Oracle Sans Regular"/>
        <a:cs typeface="Oracle Sans Regular"/>
        <a:sym typeface="Oracle Sans Regular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Oracle Sans Regular"/>
          <a:ea typeface="Oracle Sans Regular"/>
          <a:cs typeface="Oracle Sans Regular"/>
        </a:font>
        <a:srgbClr val="4E36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CCCA"/>
          </a:solidFill>
        </a:fill>
      </a:tcStyle>
    </a:wholeTbl>
    <a:band2H>
      <a:tcTxStyle/>
      <a:tcStyle>
        <a:tcBdr/>
        <a:fill>
          <a:solidFill>
            <a:srgbClr val="F7E7E6"/>
          </a:solidFill>
        </a:fill>
      </a:tcStyle>
    </a:band2H>
    <a:firstCol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Oracle Sans Regular"/>
          <a:ea typeface="Oracle Sans Regular"/>
          <a:cs typeface="Oracle Sans Regular"/>
        </a:font>
        <a:srgbClr val="4E36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3E3"/>
          </a:solidFill>
        </a:fill>
      </a:tcStyle>
    </a:wholeTbl>
    <a:band2H>
      <a:tcTxStyle/>
      <a:tcStyle>
        <a:tcBdr/>
        <a:fill>
          <a:solidFill>
            <a:srgbClr val="EEF2F2"/>
          </a:solidFill>
        </a:fill>
      </a:tcStyle>
    </a:band2H>
    <a:firstCol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Oracle Sans Regular"/>
          <a:ea typeface="Oracle Sans Regular"/>
          <a:cs typeface="Oracle Sans Regular"/>
        </a:font>
        <a:srgbClr val="4E36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D0CB"/>
          </a:solidFill>
        </a:fill>
      </a:tcStyle>
    </a:wholeTbl>
    <a:band2H>
      <a:tcTxStyle/>
      <a:tcStyle>
        <a:tcBdr/>
        <a:fill>
          <a:solidFill>
            <a:srgbClr val="F1E9E7"/>
          </a:solidFill>
        </a:fill>
      </a:tcStyle>
    </a:band2H>
    <a:firstCol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Oracle Sans Regular"/>
          <a:ea typeface="Oracle Sans Regular"/>
          <a:cs typeface="Oracle Sans Regular"/>
        </a:font>
        <a:srgbClr val="4E36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racle Sans Bold"/>
          <a:ea typeface="Oracle Sans Bold"/>
          <a:cs typeface="Oracle Sans Bold"/>
        </a:font>
        <a:srgbClr val="4E36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E3629"/>
              </a:solidFill>
              <a:prstDash val="solid"/>
              <a:round/>
            </a:ln>
          </a:top>
          <a:bottom>
            <a:ln w="25400" cap="flat">
              <a:solidFill>
                <a:srgbClr val="4E36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E3629"/>
              </a:solidFill>
              <a:prstDash val="solid"/>
              <a:round/>
            </a:ln>
          </a:top>
          <a:bottom>
            <a:ln w="25400" cap="flat">
              <a:solidFill>
                <a:srgbClr val="4E36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Oracle Sans Regular"/>
          <a:ea typeface="Oracle Sans Regular"/>
          <a:cs typeface="Oracle Sans Regular"/>
        </a:font>
        <a:srgbClr val="4E36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CCB"/>
          </a:solidFill>
        </a:fill>
      </a:tcStyle>
    </a:wholeTbl>
    <a:band2H>
      <a:tcTxStyle/>
      <a:tcStyle>
        <a:tcBdr/>
        <a:fill>
          <a:solidFill>
            <a:srgbClr val="E8E7E7"/>
          </a:solidFill>
        </a:fill>
      </a:tcStyle>
    </a:band2H>
    <a:firstCol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E3629"/>
          </a:solidFill>
        </a:fill>
      </a:tcStyle>
    </a:firstCol>
    <a:lastRow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E3629"/>
          </a:solidFill>
        </a:fill>
      </a:tcStyle>
    </a:lastRow>
    <a:firstRow>
      <a:tcTxStyle b="on" i="off">
        <a:font>
          <a:latin typeface="Oracle Sans Bold"/>
          <a:ea typeface="Oracle Sans Bold"/>
          <a:cs typeface="Oracl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E36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Oracle Sans Regular"/>
          <a:ea typeface="Oracle Sans Regular"/>
          <a:cs typeface="Oracle Sans Regular"/>
        </a:font>
        <a:srgbClr val="4E3629"/>
      </a:tcTxStyle>
      <a:tcStyle>
        <a:tcBdr>
          <a:left>
            <a:ln w="12700" cap="flat">
              <a:solidFill>
                <a:srgbClr val="4E3629"/>
              </a:solidFill>
              <a:prstDash val="solid"/>
              <a:round/>
            </a:ln>
          </a:left>
          <a:right>
            <a:ln w="12700" cap="flat">
              <a:solidFill>
                <a:srgbClr val="4E3629"/>
              </a:solidFill>
              <a:prstDash val="solid"/>
              <a:round/>
            </a:ln>
          </a:right>
          <a:top>
            <a:ln w="12700" cap="flat">
              <a:solidFill>
                <a:srgbClr val="4E3629"/>
              </a:solidFill>
              <a:prstDash val="solid"/>
              <a:round/>
            </a:ln>
          </a:top>
          <a:bottom>
            <a:ln w="12700" cap="flat">
              <a:solidFill>
                <a:srgbClr val="4E3629"/>
              </a:solidFill>
              <a:prstDash val="solid"/>
              <a:round/>
            </a:ln>
          </a:bottom>
          <a:insideH>
            <a:ln w="12700" cap="flat">
              <a:solidFill>
                <a:srgbClr val="4E3629"/>
              </a:solidFill>
              <a:prstDash val="solid"/>
              <a:round/>
            </a:ln>
          </a:insideH>
          <a:insideV>
            <a:ln w="12700" cap="flat">
              <a:solidFill>
                <a:srgbClr val="4E3629"/>
              </a:solidFill>
              <a:prstDash val="solid"/>
              <a:round/>
            </a:ln>
          </a:insideV>
        </a:tcBdr>
        <a:fill>
          <a:solidFill>
            <a:srgbClr val="4E3629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racle Sans Bold"/>
          <a:ea typeface="Oracle Sans Bold"/>
          <a:cs typeface="Oracle Sans Bold"/>
        </a:font>
        <a:srgbClr val="4E3629"/>
      </a:tcTxStyle>
      <a:tcStyle>
        <a:tcBdr>
          <a:left>
            <a:ln w="12700" cap="flat">
              <a:solidFill>
                <a:srgbClr val="4E3629"/>
              </a:solidFill>
              <a:prstDash val="solid"/>
              <a:round/>
            </a:ln>
          </a:left>
          <a:right>
            <a:ln w="12700" cap="flat">
              <a:solidFill>
                <a:srgbClr val="4E3629"/>
              </a:solidFill>
              <a:prstDash val="solid"/>
              <a:round/>
            </a:ln>
          </a:right>
          <a:top>
            <a:ln w="12700" cap="flat">
              <a:solidFill>
                <a:srgbClr val="4E3629"/>
              </a:solidFill>
              <a:prstDash val="solid"/>
              <a:round/>
            </a:ln>
          </a:top>
          <a:bottom>
            <a:ln w="12700" cap="flat">
              <a:solidFill>
                <a:srgbClr val="4E3629"/>
              </a:solidFill>
              <a:prstDash val="solid"/>
              <a:round/>
            </a:ln>
          </a:bottom>
          <a:insideH>
            <a:ln w="12700" cap="flat">
              <a:solidFill>
                <a:srgbClr val="4E3629"/>
              </a:solidFill>
              <a:prstDash val="solid"/>
              <a:round/>
            </a:ln>
          </a:insideH>
          <a:insideV>
            <a:ln w="12700" cap="flat">
              <a:solidFill>
                <a:srgbClr val="4E3629"/>
              </a:solidFill>
              <a:prstDash val="solid"/>
              <a:round/>
            </a:ln>
          </a:insideV>
        </a:tcBdr>
        <a:fill>
          <a:solidFill>
            <a:srgbClr val="4E3629">
              <a:alpha val="20000"/>
            </a:srgbClr>
          </a:solidFill>
        </a:fill>
      </a:tcStyle>
    </a:firstCol>
    <a:lastRow>
      <a:tcTxStyle b="on" i="off">
        <a:font>
          <a:latin typeface="Oracle Sans Bold"/>
          <a:ea typeface="Oracle Sans Bold"/>
          <a:cs typeface="Oracle Sans Bold"/>
        </a:font>
        <a:srgbClr val="4E3629"/>
      </a:tcTxStyle>
      <a:tcStyle>
        <a:tcBdr>
          <a:left>
            <a:ln w="12700" cap="flat">
              <a:solidFill>
                <a:srgbClr val="4E3629"/>
              </a:solidFill>
              <a:prstDash val="solid"/>
              <a:round/>
            </a:ln>
          </a:left>
          <a:right>
            <a:ln w="12700" cap="flat">
              <a:solidFill>
                <a:srgbClr val="4E3629"/>
              </a:solidFill>
              <a:prstDash val="solid"/>
              <a:round/>
            </a:ln>
          </a:right>
          <a:top>
            <a:ln w="50800" cap="flat">
              <a:solidFill>
                <a:srgbClr val="4E3629"/>
              </a:solidFill>
              <a:prstDash val="solid"/>
              <a:round/>
            </a:ln>
          </a:top>
          <a:bottom>
            <a:ln w="12700" cap="flat">
              <a:solidFill>
                <a:srgbClr val="4E3629"/>
              </a:solidFill>
              <a:prstDash val="solid"/>
              <a:round/>
            </a:ln>
          </a:bottom>
          <a:insideH>
            <a:ln w="12700" cap="flat">
              <a:solidFill>
                <a:srgbClr val="4E3629"/>
              </a:solidFill>
              <a:prstDash val="solid"/>
              <a:round/>
            </a:ln>
          </a:insideH>
          <a:insideV>
            <a:ln w="12700" cap="flat">
              <a:solidFill>
                <a:srgbClr val="4E36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racle Sans Bold"/>
          <a:ea typeface="Oracle Sans Bold"/>
          <a:cs typeface="Oracle Sans Bold"/>
        </a:font>
        <a:srgbClr val="4E3629"/>
      </a:tcTxStyle>
      <a:tcStyle>
        <a:tcBdr>
          <a:left>
            <a:ln w="12700" cap="flat">
              <a:solidFill>
                <a:srgbClr val="4E3629"/>
              </a:solidFill>
              <a:prstDash val="solid"/>
              <a:round/>
            </a:ln>
          </a:left>
          <a:right>
            <a:ln w="12700" cap="flat">
              <a:solidFill>
                <a:srgbClr val="4E3629"/>
              </a:solidFill>
              <a:prstDash val="solid"/>
              <a:round/>
            </a:ln>
          </a:right>
          <a:top>
            <a:ln w="12700" cap="flat">
              <a:solidFill>
                <a:srgbClr val="4E3629"/>
              </a:solidFill>
              <a:prstDash val="solid"/>
              <a:round/>
            </a:ln>
          </a:top>
          <a:bottom>
            <a:ln w="25400" cap="flat">
              <a:solidFill>
                <a:srgbClr val="4E3629"/>
              </a:solidFill>
              <a:prstDash val="solid"/>
              <a:round/>
            </a:ln>
          </a:bottom>
          <a:insideH>
            <a:ln w="12700" cap="flat">
              <a:solidFill>
                <a:srgbClr val="4E3629"/>
              </a:solidFill>
              <a:prstDash val="solid"/>
              <a:round/>
            </a:ln>
          </a:insideH>
          <a:insideV>
            <a:ln w="12700" cap="flat">
              <a:solidFill>
                <a:srgbClr val="4E36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4"/>
    <p:restoredTop sz="97613"/>
  </p:normalViewPr>
  <p:slideViewPr>
    <p:cSldViewPr snapToGrid="0" snapToObjects="1" showGuides="1">
      <p:cViewPr varScale="1">
        <p:scale>
          <a:sx n="67" d="100"/>
          <a:sy n="67" d="100"/>
        </p:scale>
        <p:origin x="89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9" name="Shape 6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7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749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16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19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71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30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60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6" name="Shape 7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06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27" descr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Rectangle 28"/>
          <p:cNvSpPr/>
          <p:nvPr/>
        </p:nvSpPr>
        <p:spPr>
          <a:xfrm>
            <a:off x="722371" y="587873"/>
            <a:ext cx="10747258" cy="5682255"/>
          </a:xfrm>
          <a:prstGeom prst="rect">
            <a:avLst/>
          </a:prstGeom>
          <a:solidFill>
            <a:srgbClr val="E0E2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530213" y="1101968"/>
            <a:ext cx="9165495" cy="297533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“Click to type customer or partner quote surrounded by quotation marks.”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3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1530213" y="4637490"/>
            <a:ext cx="9165495" cy="2493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Lorem ipsum</a:t>
            </a:r>
          </a:p>
        </p:txBody>
      </p:sp>
      <p:sp>
        <p:nvSpPr>
          <p:cNvPr id="164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1530213" y="4962512"/>
            <a:ext cx="9165495" cy="52856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300"/>
            </a:pPr>
            <a:endParaRPr/>
          </a:p>
        </p:txBody>
      </p:sp>
      <p:sp>
        <p:nvSpPr>
          <p:cNvPr id="165" name="Rectangle 32"/>
          <p:cNvSpPr/>
          <p:nvPr/>
        </p:nvSpPr>
        <p:spPr>
          <a:xfrm>
            <a:off x="1530215" y="4303693"/>
            <a:ext cx="310897" cy="3657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621" y="6397660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7" name="TextBox 12"/>
          <p:cNvSpPr txBox="1"/>
          <p:nvPr/>
        </p:nvSpPr>
        <p:spPr>
          <a:xfrm>
            <a:off x="990236" y="6404291"/>
            <a:ext cx="589298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Confidential – Oracle Internal/Restricted/Highly Restricted</a:t>
            </a:r>
          </a:p>
        </p:txBody>
      </p:sp>
      <p:pic>
        <p:nvPicPr>
          <p:cNvPr id="168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82" y="4508410"/>
            <a:ext cx="5854819" cy="2341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-Only Layout"/>
          <p:cNvSpPr txBox="1">
            <a:spLocks noGrp="1"/>
          </p:cNvSpPr>
          <p:nvPr>
            <p:ph type="title" hasCustomPrompt="1"/>
          </p:nvPr>
        </p:nvSpPr>
        <p:spPr>
          <a:xfrm>
            <a:off x="768095" y="783025"/>
            <a:ext cx="9887835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Title-Only Layout </a:t>
            </a:r>
          </a:p>
        </p:txBody>
      </p:sp>
      <p:pic>
        <p:nvPicPr>
          <p:cNvPr id="178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82" y="4508410"/>
            <a:ext cx="5854819" cy="2341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itle and Subtitle Layout"/>
          <p:cNvSpPr txBox="1">
            <a:spLocks noGrp="1"/>
          </p:cNvSpPr>
          <p:nvPr>
            <p:ph type="title" hasCustomPrompt="1"/>
          </p:nvPr>
        </p:nvSpPr>
        <p:spPr>
          <a:xfrm>
            <a:off x="768095" y="783025"/>
            <a:ext cx="9887835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Title and Subtitle Layout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8094" y="2288558"/>
            <a:ext cx="9887837" cy="336037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A362B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A362B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A362B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A362B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A362B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Lorem ipsum dolor sit amet, consectetur adipiscing elit. Duis vitae interdum diam, non aliquet enim. Donec auctor metus sed velit imperdiet consectetur. Aenean et turpis sapien.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9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24" descr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82" y="4508410"/>
            <a:ext cx="5854819" cy="23419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wo Content Layout"/>
          <p:cNvSpPr txBox="1">
            <a:spLocks noGrp="1"/>
          </p:cNvSpPr>
          <p:nvPr>
            <p:ph type="title" hasCustomPrompt="1"/>
          </p:nvPr>
        </p:nvSpPr>
        <p:spPr>
          <a:xfrm>
            <a:off x="768094" y="783025"/>
            <a:ext cx="10210298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Two Content Layout</a:t>
            </a:r>
          </a:p>
        </p:txBody>
      </p:sp>
      <p:pic>
        <p:nvPicPr>
          <p:cNvPr id="200" name="Picture 25" descr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8094" y="2289175"/>
            <a:ext cx="5029201" cy="3108325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lnSpc>
                <a:spcPct val="100000"/>
              </a:lnSpc>
              <a:buSzPct val="100000"/>
              <a:buChar char="▪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 indent="685800">
              <a:lnSpc>
                <a:spcPct val="100000"/>
              </a:lnSpc>
              <a:buFont typeface="Wingdings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buFont typeface="Wingdings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buFont typeface="Wingdings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buFont typeface="Wingdings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5949191" y="2289175"/>
            <a:ext cx="5029201" cy="3108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2575" indent="-282575">
              <a:lnSpc>
                <a:spcPct val="100000"/>
              </a:lnSpc>
              <a:buSzPct val="100000"/>
              <a:buChar char="▪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pPr>
            <a:endParaRPr/>
          </a:p>
        </p:txBody>
      </p:sp>
      <p:pic>
        <p:nvPicPr>
          <p:cNvPr id="203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4" descr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82" y="4508410"/>
            <a:ext cx="5854819" cy="234192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hree Content Layout"/>
          <p:cNvSpPr txBox="1">
            <a:spLocks noGrp="1"/>
          </p:cNvSpPr>
          <p:nvPr>
            <p:ph type="title" hasCustomPrompt="1"/>
          </p:nvPr>
        </p:nvSpPr>
        <p:spPr>
          <a:xfrm>
            <a:off x="768094" y="783025"/>
            <a:ext cx="10210298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Three Content Layout</a:t>
            </a:r>
          </a:p>
        </p:txBody>
      </p:sp>
      <p:pic>
        <p:nvPicPr>
          <p:cNvPr id="213" name="Picture 25" descr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ctangle 26"/>
          <p:cNvSpPr/>
          <p:nvPr/>
        </p:nvSpPr>
        <p:spPr>
          <a:xfrm>
            <a:off x="768095" y="1867578"/>
            <a:ext cx="310897" cy="3657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8094" y="2289175"/>
            <a:ext cx="3271472" cy="3108325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lnSpc>
                <a:spcPct val="100000"/>
              </a:lnSpc>
              <a:buSzPct val="100000"/>
              <a:buChar char="▪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 indent="685800">
              <a:lnSpc>
                <a:spcPct val="100000"/>
              </a:lnSpc>
              <a:buFont typeface="Wingdings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buFont typeface="Wingdings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buFont typeface="Wingdings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buFont typeface="Wingdings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4237507" y="2289175"/>
            <a:ext cx="3271472" cy="3108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2575" indent="-282575">
              <a:lnSpc>
                <a:spcPct val="100000"/>
              </a:lnSpc>
              <a:buSzPct val="100000"/>
              <a:buChar char="▪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pPr>
            <a:endParaRPr/>
          </a:p>
        </p:txBody>
      </p:sp>
      <p:sp>
        <p:nvSpPr>
          <p:cNvPr id="217" name="Text Placeholder 33"/>
          <p:cNvSpPr>
            <a:spLocks noGrp="1"/>
          </p:cNvSpPr>
          <p:nvPr>
            <p:ph type="body" sz="quarter" idx="22"/>
          </p:nvPr>
        </p:nvSpPr>
        <p:spPr>
          <a:xfrm>
            <a:off x="7706921" y="2289175"/>
            <a:ext cx="3271471" cy="3108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2575" indent="-282575">
              <a:lnSpc>
                <a:spcPct val="100000"/>
              </a:lnSpc>
              <a:buSzPct val="100000"/>
              <a:buChar char="▪"/>
              <a:defRPr sz="1800">
                <a:latin typeface="Oracle Sans Bold"/>
                <a:ea typeface="Oracle Sans Bold"/>
                <a:cs typeface="Oracle Sans Bold"/>
                <a:sym typeface="Oracle Sans Bold"/>
              </a:defRPr>
            </a:pPr>
            <a:endParaRPr/>
          </a:p>
        </p:txBody>
      </p:sp>
      <p:pic>
        <p:nvPicPr>
          <p:cNvPr id="218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4" descr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82" y="4508410"/>
            <a:ext cx="5854819" cy="234192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Quadrant for infographics Layout"/>
          <p:cNvSpPr txBox="1">
            <a:spLocks noGrp="1"/>
          </p:cNvSpPr>
          <p:nvPr>
            <p:ph type="title" hasCustomPrompt="1"/>
          </p:nvPr>
        </p:nvSpPr>
        <p:spPr>
          <a:xfrm>
            <a:off x="768094" y="783025"/>
            <a:ext cx="10210298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Quadrant for infographics Layout</a:t>
            </a:r>
          </a:p>
        </p:txBody>
      </p:sp>
      <p:pic>
        <p:nvPicPr>
          <p:cNvPr id="228" name="Picture 25" descr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204246" y="4162023"/>
            <a:ext cx="3574123" cy="11676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 indent="685800">
              <a:lnSpc>
                <a:spcPct val="100000"/>
              </a:lnSpc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ct val="100000"/>
              </a:lnSpc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ct val="100000"/>
              </a:lnSpc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ct val="100000"/>
              </a:lnSpc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Lorem ipsum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0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7404269" y="2271142"/>
            <a:ext cx="3574123" cy="11676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Lorem ipsum</a:t>
            </a:r>
          </a:p>
        </p:txBody>
      </p:sp>
      <p:sp>
        <p:nvSpPr>
          <p:cNvPr id="231" name="Text Placeholder 33"/>
          <p:cNvSpPr>
            <a:spLocks noGrp="1"/>
          </p:cNvSpPr>
          <p:nvPr>
            <p:ph type="body" sz="quarter" idx="22" hasCustomPrompt="1"/>
          </p:nvPr>
        </p:nvSpPr>
        <p:spPr>
          <a:xfrm>
            <a:off x="7404269" y="4162023"/>
            <a:ext cx="3574123" cy="11676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Lorem ipsum</a:t>
            </a:r>
          </a:p>
        </p:txBody>
      </p:sp>
      <p:sp>
        <p:nvSpPr>
          <p:cNvPr id="232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2204246" y="2278496"/>
            <a:ext cx="3574123" cy="1167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Lorem ipsum</a:t>
            </a:r>
          </a:p>
        </p:txBody>
      </p:sp>
      <p:pic>
        <p:nvPicPr>
          <p:cNvPr id="233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10" descr="Picture 10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1285" y="2275166"/>
            <a:ext cx="1906501" cy="9144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defRPr sz="6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defRPr sz="6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6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6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XX%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3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761286" y="3231645"/>
            <a:ext cx="4371153" cy="9144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rgbClr val="4A362B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Lorem ipsum dolor sit amet, consectetur adipiscing elit. Duis vitae interdum diam, non aliquet enim.</a:t>
            </a:r>
          </a:p>
        </p:txBody>
      </p:sp>
      <p:pic>
        <p:nvPicPr>
          <p:cNvPr id="244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16" descr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Picture Placeholder 4"/>
          <p:cNvSpPr>
            <a:spLocks noGrp="1"/>
          </p:cNvSpPr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8094" y="2346182"/>
            <a:ext cx="4257728" cy="224289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>
                <a:latin typeface="Georgia"/>
                <a:ea typeface="Georgia"/>
                <a:cs typeface="Georgia"/>
                <a:sym typeface="Georgi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4000">
                <a:latin typeface="Georgia"/>
                <a:ea typeface="Georgia"/>
                <a:cs typeface="Georgia"/>
                <a:sym typeface="Georgi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4000">
                <a:latin typeface="Georgia"/>
                <a:ea typeface="Georgia"/>
                <a:cs typeface="Georgia"/>
                <a:sym typeface="Georgi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4000">
                <a:latin typeface="Georgia"/>
                <a:ea typeface="Georgia"/>
                <a:cs typeface="Georgia"/>
                <a:sym typeface="Georgi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000"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Thank you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68094" y="5239646"/>
            <a:ext cx="4257728" cy="2493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Lorem ipsum</a:t>
            </a:r>
          </a:p>
        </p:txBody>
      </p:sp>
      <p:sp>
        <p:nvSpPr>
          <p:cNvPr id="256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768094" y="5564668"/>
            <a:ext cx="4257728" cy="52856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endParaRPr/>
          </a:p>
        </p:txBody>
      </p:sp>
      <p:sp>
        <p:nvSpPr>
          <p:cNvPr id="257" name="Rectangle 21"/>
          <p:cNvSpPr/>
          <p:nvPr/>
        </p:nvSpPr>
        <p:spPr>
          <a:xfrm>
            <a:off x="768095" y="4829530"/>
            <a:ext cx="310897" cy="3657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 Pictu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0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2" name="Rectangle 5"/>
          <p:cNvSpPr/>
          <p:nvPr/>
        </p:nvSpPr>
        <p:spPr>
          <a:xfrm>
            <a:off x="1" y="450"/>
            <a:ext cx="12192001" cy="6858001"/>
          </a:xfrm>
          <a:prstGeom prst="rect">
            <a:avLst/>
          </a:prstGeom>
          <a:solidFill>
            <a:srgbClr val="493728">
              <a:alpha val="2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0" y="6263640"/>
            <a:ext cx="1625561" cy="59436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itle Text"/>
          <p:cNvSpPr txBox="1">
            <a:spLocks noGrp="1"/>
          </p:cNvSpPr>
          <p:nvPr>
            <p:ph type="title"/>
          </p:nvPr>
        </p:nvSpPr>
        <p:spPr>
          <a:xfrm>
            <a:off x="531952" y="739776"/>
            <a:ext cx="9603702" cy="14700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31952" y="3429451"/>
            <a:ext cx="9603702" cy="2514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  <a:lvl2pPr indent="0">
              <a:spcBef>
                <a:spcPts val="0"/>
              </a:spcBef>
              <a:defRPr sz="2400">
                <a:solidFill>
                  <a:srgbClr val="FFFFFF"/>
                </a:solidFill>
              </a:defRPr>
            </a:lvl2pPr>
            <a:lvl3pPr indent="0">
              <a:spcBef>
                <a:spcPts val="0"/>
              </a:spcBef>
              <a:defRPr sz="2400">
                <a:solidFill>
                  <a:srgbClr val="FFFFFF"/>
                </a:solidFill>
              </a:defRPr>
            </a:lvl3pPr>
            <a:lvl4pPr indent="0">
              <a:spcBef>
                <a:spcPts val="0"/>
              </a:spcBef>
              <a:defRPr sz="2400">
                <a:solidFill>
                  <a:srgbClr val="FFFFFF"/>
                </a:solidFill>
              </a:defRPr>
            </a:lvl4pPr>
            <a:lvl5pPr indent="0">
              <a:spcBef>
                <a:spcPts val="0"/>
              </a:spcBef>
              <a:defRPr sz="2400">
                <a:solidFill>
                  <a:srgbClr val="FFFFFF"/>
                </a:solidFill>
              </a:defRPr>
            </a:lvl5pPr>
          </a:lstStyle>
          <a:p>
            <a:r>
              <a:t>Click to add presenter’s name, title, division/business unit/organization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8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1900" y="2286000"/>
            <a:ext cx="9603701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t>Click to add subtitle</a:t>
            </a:r>
          </a:p>
        </p:txBody>
      </p:sp>
      <p:sp>
        <p:nvSpPr>
          <p:cNvPr id="287" name="TextBox 10"/>
          <p:cNvSpPr txBox="1"/>
          <p:nvPr/>
        </p:nvSpPr>
        <p:spPr>
          <a:xfrm>
            <a:off x="5541262" y="6584187"/>
            <a:ext cx="303804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  <a:r>
              <a:t>Copyright © 2019, Oracle and/or its affiliates. All rights reserved.  |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out Picture">
    <p:bg>
      <p:bgPr>
        <a:solidFill>
          <a:srgbClr val="D8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531951" y="739776"/>
            <a:ext cx="11128098" cy="14700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1901" y="2286000"/>
            <a:ext cx="11129548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400"/>
            </a:lvl3pPr>
            <a:lvl4pPr>
              <a:spcBef>
                <a:spcPts val="0"/>
              </a:spcBef>
              <a:defRPr sz="2400"/>
            </a:lvl4pPr>
            <a:lvl5pPr>
              <a:spcBef>
                <a:spcPts val="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Text Placeholder 12"/>
          <p:cNvSpPr>
            <a:spLocks noGrp="1"/>
          </p:cNvSpPr>
          <p:nvPr>
            <p:ph type="body" sz="half" idx="21" hasCustomPrompt="1"/>
          </p:nvPr>
        </p:nvSpPr>
        <p:spPr>
          <a:xfrm>
            <a:off x="531951" y="3429451"/>
            <a:ext cx="11128099" cy="2514150"/>
          </a:xfrm>
          <a:prstGeom prst="rect">
            <a:avLst/>
          </a:prstGeom>
        </p:spPr>
        <p:txBody>
          <a:bodyPr>
            <a:normAutofit/>
          </a:bodyPr>
          <a:lstStyle>
            <a:lvl1pPr indent="1587">
              <a:spcBef>
                <a:spcPts val="0"/>
              </a:spcBef>
              <a:defRPr sz="2400"/>
            </a:lvl1pPr>
          </a:lstStyle>
          <a:p>
            <a:r>
              <a:t>Click to add presenter’s name, title, division/business unit/organization and date</a:t>
            </a:r>
          </a:p>
        </p:txBody>
      </p:sp>
      <p:pic>
        <p:nvPicPr>
          <p:cNvPr id="29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0" y="6263640"/>
            <a:ext cx="1625561" cy="594361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TextBox 9"/>
          <p:cNvSpPr txBox="1"/>
          <p:nvPr/>
        </p:nvSpPr>
        <p:spPr>
          <a:xfrm>
            <a:off x="5541262" y="6584187"/>
            <a:ext cx="303804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>
              <a:defRPr sz="800"/>
            </a:pPr>
            <a:r>
              <a:t>Copyright © 2019, Oracle and/or its affiliates. All rights reserved.  |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 descr="Picture 11"/>
          <p:cNvPicPr>
            <a:picLocks noChangeAspect="1"/>
          </p:cNvPicPr>
          <p:nvPr/>
        </p:nvPicPr>
        <p:blipFill>
          <a:blip r:embed="rId2"/>
          <a:srcRect r="7097"/>
          <a:stretch>
            <a:fillRect/>
          </a:stretch>
        </p:blipFill>
        <p:spPr>
          <a:xfrm>
            <a:off x="7080947" y="212826"/>
            <a:ext cx="5111052" cy="229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cture 12" descr="Picture 12"/>
          <p:cNvPicPr>
            <a:picLocks noChangeAspect="1"/>
          </p:cNvPicPr>
          <p:nvPr/>
        </p:nvPicPr>
        <p:blipFill>
          <a:blip r:embed="rId3"/>
          <a:srcRect l="35293"/>
          <a:stretch>
            <a:fillRect/>
          </a:stretch>
        </p:blipFill>
        <p:spPr>
          <a:xfrm>
            <a:off x="9333" y="1125488"/>
            <a:ext cx="2864669" cy="164979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13"/>
          <p:cNvSpPr/>
          <p:nvPr/>
        </p:nvSpPr>
        <p:spPr>
          <a:xfrm>
            <a:off x="10418601" y="5036958"/>
            <a:ext cx="261123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angle 14"/>
          <p:cNvSpPr/>
          <p:nvPr/>
        </p:nvSpPr>
        <p:spPr>
          <a:xfrm>
            <a:off x="11502722" y="5644791"/>
            <a:ext cx="100827" cy="5737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Rectangle 15"/>
          <p:cNvSpPr/>
          <p:nvPr/>
        </p:nvSpPr>
        <p:spPr>
          <a:xfrm>
            <a:off x="11008031" y="4790761"/>
            <a:ext cx="643643" cy="5737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Rectangle 16"/>
          <p:cNvSpPr/>
          <p:nvPr/>
        </p:nvSpPr>
        <p:spPr>
          <a:xfrm>
            <a:off x="10808761" y="5036958"/>
            <a:ext cx="101517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Rectangle 17"/>
          <p:cNvSpPr/>
          <p:nvPr/>
        </p:nvSpPr>
        <p:spPr>
          <a:xfrm>
            <a:off x="11508669" y="5646835"/>
            <a:ext cx="101517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53610" y="3892527"/>
            <a:ext cx="10073302" cy="18301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400"/>
              </a:lnSpc>
              <a:defRPr sz="1600">
                <a:solidFill>
                  <a:srgbClr val="8A5A15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ts val="1400"/>
              </a:lnSpc>
              <a:defRPr sz="1600">
                <a:solidFill>
                  <a:srgbClr val="8A5A15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ts val="1400"/>
              </a:lnSpc>
              <a:defRPr sz="1600">
                <a:solidFill>
                  <a:srgbClr val="8A5A15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ts val="1400"/>
              </a:lnSpc>
              <a:defRPr sz="1600">
                <a:solidFill>
                  <a:srgbClr val="8A5A15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ts val="1400"/>
              </a:lnSpc>
              <a:defRPr sz="1600">
                <a:solidFill>
                  <a:srgbClr val="8A5A15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Click to add presenter’s name, title, division/business unit/organization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050568" y="2268193"/>
            <a:ext cx="10076344" cy="9099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050568" y="3214299"/>
            <a:ext cx="10076344" cy="4160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Click to add subtitle</a:t>
            </a:r>
          </a:p>
        </p:txBody>
      </p:sp>
      <p:pic>
        <p:nvPicPr>
          <p:cNvPr id="45" name="Picture 24" descr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Graphic 21" descr="Graphic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15" y="834553"/>
            <a:ext cx="1325470" cy="17405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11" descr="Picture 11"/>
          <p:cNvPicPr>
            <a:picLocks noChangeAspect="1"/>
          </p:cNvPicPr>
          <p:nvPr/>
        </p:nvPicPr>
        <p:blipFill>
          <a:blip r:embed="rId2"/>
          <a:srcRect r="7097"/>
          <a:stretch>
            <a:fillRect/>
          </a:stretch>
        </p:blipFill>
        <p:spPr>
          <a:xfrm>
            <a:off x="7080947" y="212826"/>
            <a:ext cx="5111052" cy="229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icture 12" descr="Picture 12"/>
          <p:cNvPicPr>
            <a:picLocks noChangeAspect="1"/>
          </p:cNvPicPr>
          <p:nvPr/>
        </p:nvPicPr>
        <p:blipFill>
          <a:blip r:embed="rId3"/>
          <a:srcRect l="35293"/>
          <a:stretch>
            <a:fillRect/>
          </a:stretch>
        </p:blipFill>
        <p:spPr>
          <a:xfrm>
            <a:off x="9333" y="1125488"/>
            <a:ext cx="2864669" cy="164979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Rectangle 13"/>
          <p:cNvSpPr/>
          <p:nvPr/>
        </p:nvSpPr>
        <p:spPr>
          <a:xfrm>
            <a:off x="10418601" y="5036958"/>
            <a:ext cx="261123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ectangle 14"/>
          <p:cNvSpPr/>
          <p:nvPr/>
        </p:nvSpPr>
        <p:spPr>
          <a:xfrm>
            <a:off x="11502722" y="5644791"/>
            <a:ext cx="100827" cy="5737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Rectangle 15"/>
          <p:cNvSpPr/>
          <p:nvPr/>
        </p:nvSpPr>
        <p:spPr>
          <a:xfrm>
            <a:off x="11008031" y="4790761"/>
            <a:ext cx="643643" cy="5737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Rectangle 16"/>
          <p:cNvSpPr/>
          <p:nvPr/>
        </p:nvSpPr>
        <p:spPr>
          <a:xfrm>
            <a:off x="10808761" y="5036958"/>
            <a:ext cx="101517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Rectangle 17"/>
          <p:cNvSpPr/>
          <p:nvPr/>
        </p:nvSpPr>
        <p:spPr>
          <a:xfrm>
            <a:off x="11508669" y="5646835"/>
            <a:ext cx="101517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53610" y="3892527"/>
            <a:ext cx="10073302" cy="18301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Click to add presenter’s name, title, division/business unit/organization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1050568" y="2268193"/>
            <a:ext cx="10076344" cy="9099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1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050568" y="3214299"/>
            <a:ext cx="10076344" cy="4160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Click to add subtitle</a:t>
            </a:r>
          </a:p>
        </p:txBody>
      </p:sp>
      <p:pic>
        <p:nvPicPr>
          <p:cNvPr id="317" name="Picture 22" descr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Graphic 21" descr="Graphic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15" y="834553"/>
            <a:ext cx="1325470" cy="174052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Cover 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raphic 3" descr="Graphic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429" y="3138722"/>
            <a:ext cx="4421145" cy="58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24" descr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 with picture border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raphic 12" descr="Graphic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15" y="834553"/>
            <a:ext cx="1325470" cy="174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280" y="1851"/>
                </a:moveTo>
                <a:lnTo>
                  <a:pt x="20320" y="1851"/>
                </a:lnTo>
                <a:lnTo>
                  <a:pt x="20320" y="19749"/>
                </a:lnTo>
                <a:lnTo>
                  <a:pt x="1280" y="19749"/>
                </a:lnTo>
                <a:lnTo>
                  <a:pt x="1280" y="1851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37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53610" y="3892527"/>
            <a:ext cx="10073302" cy="18301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Click to add presenter’s name, title, division/business unit/organization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9" name="Title Text"/>
          <p:cNvSpPr txBox="1">
            <a:spLocks noGrp="1"/>
          </p:cNvSpPr>
          <p:nvPr>
            <p:ph type="title"/>
          </p:nvPr>
        </p:nvSpPr>
        <p:spPr>
          <a:xfrm>
            <a:off x="1050568" y="2268193"/>
            <a:ext cx="10076344" cy="9099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0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050568" y="3214299"/>
            <a:ext cx="10076344" cy="4160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Click to add subtitle</a:t>
            </a:r>
          </a:p>
        </p:txBody>
      </p:sp>
      <p:pic>
        <p:nvPicPr>
          <p:cNvPr id="341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11" descr="Picture 11"/>
          <p:cNvPicPr>
            <a:picLocks noChangeAspect="1"/>
          </p:cNvPicPr>
          <p:nvPr/>
        </p:nvPicPr>
        <p:blipFill>
          <a:blip r:embed="rId2"/>
          <a:srcRect r="7097"/>
          <a:stretch>
            <a:fillRect/>
          </a:stretch>
        </p:blipFill>
        <p:spPr>
          <a:xfrm>
            <a:off x="7080947" y="212826"/>
            <a:ext cx="5111052" cy="229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icture 12" descr="Picture 12"/>
          <p:cNvPicPr>
            <a:picLocks noChangeAspect="1"/>
          </p:cNvPicPr>
          <p:nvPr/>
        </p:nvPicPr>
        <p:blipFill>
          <a:blip r:embed="rId3"/>
          <a:srcRect l="35293"/>
          <a:stretch>
            <a:fillRect/>
          </a:stretch>
        </p:blipFill>
        <p:spPr>
          <a:xfrm>
            <a:off x="9333" y="1125488"/>
            <a:ext cx="2864669" cy="164979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13"/>
          <p:cNvSpPr/>
          <p:nvPr/>
        </p:nvSpPr>
        <p:spPr>
          <a:xfrm>
            <a:off x="10418601" y="5036958"/>
            <a:ext cx="261123" cy="5328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Rectangle 14"/>
          <p:cNvSpPr/>
          <p:nvPr/>
        </p:nvSpPr>
        <p:spPr>
          <a:xfrm>
            <a:off x="11502722" y="5644791"/>
            <a:ext cx="100827" cy="5737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Rectangle 15"/>
          <p:cNvSpPr/>
          <p:nvPr/>
        </p:nvSpPr>
        <p:spPr>
          <a:xfrm>
            <a:off x="11008031" y="4790761"/>
            <a:ext cx="643643" cy="5737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Rectangle 16"/>
          <p:cNvSpPr/>
          <p:nvPr/>
        </p:nvSpPr>
        <p:spPr>
          <a:xfrm>
            <a:off x="10808761" y="5036958"/>
            <a:ext cx="101517" cy="5328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Rectangle 17"/>
          <p:cNvSpPr/>
          <p:nvPr/>
        </p:nvSpPr>
        <p:spPr>
          <a:xfrm>
            <a:off x="11508669" y="5646835"/>
            <a:ext cx="101517" cy="5328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53610" y="3892527"/>
            <a:ext cx="10073302" cy="18301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ts val="1400"/>
              </a:lnSpc>
              <a:defRPr sz="1600">
                <a:solidFill>
                  <a:srgbClr val="ECB85A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Click to add presenter’s name, title, division/business unit/organization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8" name="Title Text"/>
          <p:cNvSpPr txBox="1">
            <a:spLocks noGrp="1"/>
          </p:cNvSpPr>
          <p:nvPr>
            <p:ph type="title"/>
          </p:nvPr>
        </p:nvSpPr>
        <p:spPr>
          <a:xfrm>
            <a:off x="1050568" y="2268193"/>
            <a:ext cx="10076344" cy="9099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050568" y="3214299"/>
            <a:ext cx="10076344" cy="4160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Click to add subtitle</a:t>
            </a:r>
          </a:p>
        </p:txBody>
      </p:sp>
      <p:pic>
        <p:nvPicPr>
          <p:cNvPr id="360" name="Picture 22" descr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raphic 21" descr="Graphic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15" y="834553"/>
            <a:ext cx="1325470" cy="174052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 with border 2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280" y="1851"/>
                </a:moveTo>
                <a:lnTo>
                  <a:pt x="20320" y="1851"/>
                </a:lnTo>
                <a:lnTo>
                  <a:pt x="20320" y="19749"/>
                </a:lnTo>
                <a:lnTo>
                  <a:pt x="1280" y="19749"/>
                </a:lnTo>
                <a:lnTo>
                  <a:pt x="1280" y="1851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70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xfrm>
            <a:off x="1050568" y="2918255"/>
            <a:ext cx="10076344" cy="9099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0568" y="3864362"/>
            <a:ext cx="10076344" cy="4160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 indent="0"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 indent="0"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 indent="0"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 indent="0"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73" name="Picture 35" descr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68" y="838951"/>
            <a:ext cx="1345810" cy="17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 2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10" descr="Picture 10"/>
          <p:cNvPicPr>
            <a:picLocks noChangeAspect="1"/>
          </p:cNvPicPr>
          <p:nvPr/>
        </p:nvPicPr>
        <p:blipFill>
          <a:blip r:embed="rId2"/>
          <a:srcRect l="21133"/>
          <a:stretch>
            <a:fillRect/>
          </a:stretch>
        </p:blipFill>
        <p:spPr>
          <a:xfrm flipH="1">
            <a:off x="7263301" y="224472"/>
            <a:ext cx="4928698" cy="2612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ture 11" descr="Picture 11"/>
          <p:cNvPicPr>
            <a:picLocks noChangeAspect="1"/>
          </p:cNvPicPr>
          <p:nvPr/>
        </p:nvPicPr>
        <p:blipFill>
          <a:blip r:embed="rId3">
            <a:alphaModFix amt="40000"/>
          </a:blip>
          <a:srcRect l="14004" b="27845"/>
          <a:stretch>
            <a:fillRect/>
          </a:stretch>
        </p:blipFill>
        <p:spPr>
          <a:xfrm>
            <a:off x="-1" y="5667592"/>
            <a:ext cx="3807060" cy="1190408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50568" y="2918255"/>
            <a:ext cx="10076344" cy="9099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0568" y="3864362"/>
            <a:ext cx="10076344" cy="4160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 indent="0"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 indent="0"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 indent="0"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 indent="0">
              <a:spcBef>
                <a:spcPts val="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87" name="Picture 35" descr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68" y="838951"/>
            <a:ext cx="1345810" cy="17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and content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4" descr="Picture 4"/>
          <p:cNvPicPr>
            <a:picLocks noChangeAspect="1"/>
          </p:cNvPicPr>
          <p:nvPr/>
        </p:nvPicPr>
        <p:blipFill>
          <a:blip r:embed="rId2">
            <a:alphaModFix amt="20000"/>
          </a:blip>
          <a:srcRect r="29573" b="25625"/>
          <a:stretch>
            <a:fillRect/>
          </a:stretch>
        </p:blipFill>
        <p:spPr>
          <a:xfrm>
            <a:off x="6337182" y="4500748"/>
            <a:ext cx="5854819" cy="235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Headline"/>
          <p:cNvSpPr txBox="1">
            <a:spLocks noGrp="1"/>
          </p:cNvSpPr>
          <p:nvPr>
            <p:ph type="title" hasCustomPrompt="1"/>
          </p:nvPr>
        </p:nvSpPr>
        <p:spPr>
          <a:xfrm>
            <a:off x="768095" y="783025"/>
            <a:ext cx="9887835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Headline</a:t>
            </a:r>
          </a:p>
        </p:txBody>
      </p:sp>
      <p:sp>
        <p:nvSpPr>
          <p:cNvPr id="39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8094" y="2288558"/>
            <a:ext cx="9887837" cy="336037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Lorem ipsum dolor sit amet, consectetur adipiscing elit. Duis vitae interdum diam, non aliquet enim. Donec auctor metus sed velit imperdiet consectetur. Aenean et turpis sapien.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0" name="Rectangle 9"/>
          <p:cNvSpPr/>
          <p:nvPr/>
        </p:nvSpPr>
        <p:spPr>
          <a:xfrm>
            <a:off x="768095" y="1867578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1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Remote speaker picture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Picture 8" descr="Picture 8"/>
          <p:cNvPicPr>
            <a:picLocks noChangeAspect="1"/>
          </p:cNvPicPr>
          <p:nvPr/>
        </p:nvPicPr>
        <p:blipFill>
          <a:blip r:embed="rId2"/>
          <a:srcRect l="12447"/>
          <a:stretch>
            <a:fillRect/>
          </a:stretch>
        </p:blipFill>
        <p:spPr>
          <a:xfrm>
            <a:off x="0" y="254000"/>
            <a:ext cx="5133848" cy="6626102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Picture Placeholder 5"/>
          <p:cNvSpPr>
            <a:spLocks noGrp="1"/>
          </p:cNvSpPr>
          <p:nvPr>
            <p:ph type="pic" idx="21"/>
          </p:nvPr>
        </p:nvSpPr>
        <p:spPr>
          <a:xfrm>
            <a:off x="0" y="254000"/>
            <a:ext cx="5133848" cy="662610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59225" y="1729568"/>
            <a:ext cx="6184239" cy="4820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5659225" y="2852530"/>
            <a:ext cx="6184239" cy="258796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>
              <a:spcBef>
                <a:spcPts val="800"/>
              </a:spcBef>
              <a:defRPr sz="20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pPr>
            <a:endParaRPr/>
          </a:p>
        </p:txBody>
      </p:sp>
      <p:pic>
        <p:nvPicPr>
          <p:cNvPr id="413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Rectangle 19"/>
          <p:cNvSpPr/>
          <p:nvPr/>
        </p:nvSpPr>
        <p:spPr>
          <a:xfrm>
            <a:off x="5659227" y="2452043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and numbered list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Picture 4" descr="Picture 4"/>
          <p:cNvPicPr>
            <a:picLocks noChangeAspect="1"/>
          </p:cNvPicPr>
          <p:nvPr/>
        </p:nvPicPr>
        <p:blipFill>
          <a:blip r:embed="rId2">
            <a:alphaModFix amt="20000"/>
          </a:blip>
          <a:srcRect r="29573"/>
          <a:stretch>
            <a:fillRect/>
          </a:stretch>
        </p:blipFill>
        <p:spPr>
          <a:xfrm>
            <a:off x="6337182" y="565564"/>
            <a:ext cx="5854819" cy="316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64469" y="2302900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26" name="Headline"/>
          <p:cNvSpPr txBox="1">
            <a:spLocks noGrp="1"/>
          </p:cNvSpPr>
          <p:nvPr>
            <p:ph type="title" hasCustomPrompt="1"/>
          </p:nvPr>
        </p:nvSpPr>
        <p:spPr>
          <a:xfrm>
            <a:off x="768095" y="783025"/>
            <a:ext cx="10110438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Headline</a:t>
            </a:r>
          </a:p>
        </p:txBody>
      </p:sp>
      <p:sp>
        <p:nvSpPr>
          <p:cNvPr id="4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61152" y="2302995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X</a:t>
            </a:r>
          </a:p>
        </p:txBody>
      </p:sp>
      <p:sp>
        <p:nvSpPr>
          <p:cNvPr id="4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61152" y="2822169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X</a:t>
            </a:r>
          </a:p>
        </p:txBody>
      </p:sp>
      <p:sp>
        <p:nvSpPr>
          <p:cNvPr id="4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61152" y="3341342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X</a:t>
            </a:r>
          </a:p>
        </p:txBody>
      </p:sp>
      <p:sp>
        <p:nvSpPr>
          <p:cNvPr id="4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61152" y="3860517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X</a:t>
            </a:r>
          </a:p>
        </p:txBody>
      </p:sp>
      <p:sp>
        <p:nvSpPr>
          <p:cNvPr id="4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61152" y="4379688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X</a:t>
            </a:r>
          </a:p>
        </p:txBody>
      </p:sp>
      <p:sp>
        <p:nvSpPr>
          <p:cNvPr id="432" name="Rectangle 20"/>
          <p:cNvSpPr/>
          <p:nvPr/>
        </p:nvSpPr>
        <p:spPr>
          <a:xfrm>
            <a:off x="761287" y="1867578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064469" y="2822098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Two</a:t>
            </a:r>
          </a:p>
        </p:txBody>
      </p:sp>
      <p:sp>
        <p:nvSpPr>
          <p:cNvPr id="434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064469" y="3341294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Three</a:t>
            </a:r>
          </a:p>
        </p:txBody>
      </p:sp>
      <p:sp>
        <p:nvSpPr>
          <p:cNvPr id="43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064469" y="3860491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Four</a:t>
            </a:r>
          </a:p>
        </p:txBody>
      </p:sp>
      <p:sp>
        <p:nvSpPr>
          <p:cNvPr id="43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2064469" y="4379688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Five</a:t>
            </a:r>
          </a:p>
        </p:txBody>
      </p:sp>
      <p:pic>
        <p:nvPicPr>
          <p:cNvPr id="437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Quote with logo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13" descr="Picture 1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25400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8095" y="2346182"/>
            <a:ext cx="9983787" cy="22428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“Click to type customer or partner quote surrounded by quotation marks.”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8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768096" y="5239646"/>
            <a:ext cx="9983786" cy="2493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Lorem ipsum</a:t>
            </a:r>
          </a:p>
        </p:txBody>
      </p:sp>
      <p:sp>
        <p:nvSpPr>
          <p:cNvPr id="449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68096" y="5564668"/>
            <a:ext cx="9983786" cy="5285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450" name="Picture Placeholder 19"/>
          <p:cNvSpPr>
            <a:spLocks noGrp="1"/>
          </p:cNvSpPr>
          <p:nvPr>
            <p:ph type="pic" sz="quarter" idx="23"/>
          </p:nvPr>
        </p:nvSpPr>
        <p:spPr>
          <a:xfrm>
            <a:off x="768095" y="955256"/>
            <a:ext cx="2589213" cy="110690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1" name="Rectangle 34"/>
          <p:cNvSpPr/>
          <p:nvPr/>
        </p:nvSpPr>
        <p:spPr>
          <a:xfrm>
            <a:off x="768097" y="4829530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2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phic 15" descr="Graphic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15" y="834553"/>
            <a:ext cx="1325470" cy="174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280" y="1851"/>
                </a:moveTo>
                <a:lnTo>
                  <a:pt x="20320" y="1851"/>
                </a:lnTo>
                <a:lnTo>
                  <a:pt x="20320" y="19749"/>
                </a:lnTo>
                <a:lnTo>
                  <a:pt x="1280" y="19749"/>
                </a:lnTo>
                <a:lnTo>
                  <a:pt x="1280" y="1851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56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050568" y="2918255"/>
            <a:ext cx="10076344" cy="9099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0568" y="3864362"/>
            <a:ext cx="10076344" cy="4160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 indent="0"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 indent="0"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 indent="0"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 indent="0"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621" y="6397660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0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Quote with picture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icture 8" descr="Picture 8"/>
          <p:cNvPicPr>
            <a:picLocks noChangeAspect="1"/>
          </p:cNvPicPr>
          <p:nvPr/>
        </p:nvPicPr>
        <p:blipFill>
          <a:blip r:embed="rId2"/>
          <a:srcRect l="12447"/>
          <a:stretch>
            <a:fillRect/>
          </a:stretch>
        </p:blipFill>
        <p:spPr>
          <a:xfrm>
            <a:off x="0" y="254000"/>
            <a:ext cx="5133848" cy="6626102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Picture Placeholder 5"/>
          <p:cNvSpPr>
            <a:spLocks noGrp="1"/>
          </p:cNvSpPr>
          <p:nvPr>
            <p:ph type="pic" idx="21"/>
          </p:nvPr>
        </p:nvSpPr>
        <p:spPr>
          <a:xfrm>
            <a:off x="0" y="254000"/>
            <a:ext cx="5133848" cy="662610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pic>
        <p:nvPicPr>
          <p:cNvPr id="462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0544" y="4661230"/>
            <a:ext cx="6315979" cy="2180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Lorem ipsum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4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5430544" y="4952091"/>
            <a:ext cx="6315979" cy="5285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46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5430544" y="1850639"/>
            <a:ext cx="6315979" cy="22515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“Click to type customer or partner quote surrounded by quotation marks.”</a:t>
            </a:r>
          </a:p>
        </p:txBody>
      </p:sp>
      <p:sp>
        <p:nvSpPr>
          <p:cNvPr id="466" name="Rectangle 25"/>
          <p:cNvSpPr/>
          <p:nvPr/>
        </p:nvSpPr>
        <p:spPr>
          <a:xfrm>
            <a:off x="5430546" y="4342634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67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Quote with picture border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280" y="1851"/>
                </a:moveTo>
                <a:lnTo>
                  <a:pt x="20320" y="1851"/>
                </a:lnTo>
                <a:lnTo>
                  <a:pt x="20320" y="19749"/>
                </a:lnTo>
                <a:lnTo>
                  <a:pt x="1280" y="19749"/>
                </a:lnTo>
                <a:lnTo>
                  <a:pt x="1280" y="1851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76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530213" y="1101968"/>
            <a:ext cx="9165495" cy="297533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“Click to type customer or partner quote surrounded by quotation marks.”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8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1530213" y="4637490"/>
            <a:ext cx="9165495" cy="2493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Lorem ipsum</a:t>
            </a:r>
          </a:p>
        </p:txBody>
      </p:sp>
      <p:sp>
        <p:nvSpPr>
          <p:cNvPr id="479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1530213" y="4962512"/>
            <a:ext cx="9165495" cy="5285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480" name="Rectangle 32"/>
          <p:cNvSpPr/>
          <p:nvPr/>
        </p:nvSpPr>
        <p:spPr>
          <a:xfrm>
            <a:off x="1530215" y="4303693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621" y="6397660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2" name="TextBox 12"/>
          <p:cNvSpPr txBox="1"/>
          <p:nvPr/>
        </p:nvSpPr>
        <p:spPr>
          <a:xfrm>
            <a:off x="990236" y="6404291"/>
            <a:ext cx="589298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Confidential – Oracle Internal/Restricted/Highly Restricted</a:t>
            </a:r>
          </a:p>
        </p:txBody>
      </p:sp>
      <p:pic>
        <p:nvPicPr>
          <p:cNvPr id="483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-only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icture 4" descr="Picture 4"/>
          <p:cNvPicPr>
            <a:picLocks noChangeAspect="1"/>
          </p:cNvPicPr>
          <p:nvPr/>
        </p:nvPicPr>
        <p:blipFill>
          <a:blip r:embed="rId2">
            <a:alphaModFix amt="20000"/>
          </a:blip>
          <a:srcRect r="29573" b="25625"/>
          <a:stretch>
            <a:fillRect/>
          </a:stretch>
        </p:blipFill>
        <p:spPr>
          <a:xfrm>
            <a:off x="6337182" y="4500748"/>
            <a:ext cx="5854819" cy="235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Title-Only Layout"/>
          <p:cNvSpPr txBox="1">
            <a:spLocks noGrp="1"/>
          </p:cNvSpPr>
          <p:nvPr>
            <p:ph type="title" hasCustomPrompt="1"/>
          </p:nvPr>
        </p:nvSpPr>
        <p:spPr>
          <a:xfrm>
            <a:off x="768095" y="783025"/>
            <a:ext cx="9887835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Title-Only Layout </a:t>
            </a:r>
          </a:p>
        </p:txBody>
      </p:sp>
      <p:sp>
        <p:nvSpPr>
          <p:cNvPr id="493" name="Rectangle 9"/>
          <p:cNvSpPr/>
          <p:nvPr/>
        </p:nvSpPr>
        <p:spPr>
          <a:xfrm>
            <a:off x="768095" y="1867578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and single column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Picture 4" descr="Picture 4"/>
          <p:cNvPicPr>
            <a:picLocks noChangeAspect="1"/>
          </p:cNvPicPr>
          <p:nvPr/>
        </p:nvPicPr>
        <p:blipFill>
          <a:blip r:embed="rId2">
            <a:alphaModFix amt="20000"/>
          </a:blip>
          <a:srcRect r="29573" b="25625"/>
          <a:stretch>
            <a:fillRect/>
          </a:stretch>
        </p:blipFill>
        <p:spPr>
          <a:xfrm>
            <a:off x="6337182" y="4500748"/>
            <a:ext cx="5854819" cy="235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Title and Subtitle Layout"/>
          <p:cNvSpPr txBox="1">
            <a:spLocks noGrp="1"/>
          </p:cNvSpPr>
          <p:nvPr>
            <p:ph type="title" hasCustomPrompt="1"/>
          </p:nvPr>
        </p:nvSpPr>
        <p:spPr>
          <a:xfrm>
            <a:off x="768095" y="783025"/>
            <a:ext cx="9887835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Title and Subtitle Layout</a:t>
            </a:r>
          </a:p>
        </p:txBody>
      </p:sp>
      <p:sp>
        <p:nvSpPr>
          <p:cNvPr id="50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8094" y="2288558"/>
            <a:ext cx="9887837" cy="336037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D9D9D9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Lorem ipsum dolor sit amet, consectetur adipiscing elit. Duis vitae interdum diam, non aliquet enim. Donec auctor metus sed velit imperdiet consectetur. Aenean et turpis sapien.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06" name="Rectangle 9"/>
          <p:cNvSpPr/>
          <p:nvPr/>
        </p:nvSpPr>
        <p:spPr>
          <a:xfrm>
            <a:off x="768095" y="1867578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with two column 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icture 24" descr="Picture 24"/>
          <p:cNvPicPr>
            <a:picLocks noChangeAspect="1"/>
          </p:cNvPicPr>
          <p:nvPr/>
        </p:nvPicPr>
        <p:blipFill>
          <a:blip r:embed="rId2">
            <a:alphaModFix amt="20000"/>
          </a:blip>
          <a:srcRect r="29573" b="25625"/>
          <a:stretch>
            <a:fillRect/>
          </a:stretch>
        </p:blipFill>
        <p:spPr>
          <a:xfrm>
            <a:off x="6337182" y="4500748"/>
            <a:ext cx="5854819" cy="2357253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Two Content Layout"/>
          <p:cNvSpPr txBox="1">
            <a:spLocks noGrp="1"/>
          </p:cNvSpPr>
          <p:nvPr>
            <p:ph type="title" hasCustomPrompt="1"/>
          </p:nvPr>
        </p:nvSpPr>
        <p:spPr>
          <a:xfrm>
            <a:off x="768094" y="783025"/>
            <a:ext cx="10210298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Two Content Layout</a:t>
            </a:r>
          </a:p>
        </p:txBody>
      </p:sp>
      <p:pic>
        <p:nvPicPr>
          <p:cNvPr id="517" name="Picture 25" descr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Rectangle 26"/>
          <p:cNvSpPr/>
          <p:nvPr/>
        </p:nvSpPr>
        <p:spPr>
          <a:xfrm>
            <a:off x="768095" y="1867578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8094" y="2289175"/>
            <a:ext cx="5029201" cy="3108325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lnSpc>
                <a:spcPct val="100000"/>
              </a:lnSpc>
              <a:buSzPct val="100000"/>
              <a:buChar char="▪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 indent="685800">
              <a:lnSpc>
                <a:spcPct val="100000"/>
              </a:lnSpc>
              <a:buFont typeface="Wingdings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buFont typeface="Wingdings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buFont typeface="Wingdings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buFont typeface="Wingdings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5949191" y="2289175"/>
            <a:ext cx="5029201" cy="3108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2575" indent="-282575">
              <a:lnSpc>
                <a:spcPct val="100000"/>
              </a:lnSpc>
              <a:buSzPct val="100000"/>
              <a:buChar char="▪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pPr>
            <a:endParaRPr/>
          </a:p>
        </p:txBody>
      </p:sp>
      <p:pic>
        <p:nvPicPr>
          <p:cNvPr id="521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with three column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24" descr="Picture 24"/>
          <p:cNvPicPr>
            <a:picLocks noChangeAspect="1"/>
          </p:cNvPicPr>
          <p:nvPr/>
        </p:nvPicPr>
        <p:blipFill>
          <a:blip r:embed="rId2">
            <a:alphaModFix amt="20000"/>
          </a:blip>
          <a:srcRect r="29573" b="25625"/>
          <a:stretch>
            <a:fillRect/>
          </a:stretch>
        </p:blipFill>
        <p:spPr>
          <a:xfrm>
            <a:off x="6337182" y="4500748"/>
            <a:ext cx="5854819" cy="2357253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Three Content Layout"/>
          <p:cNvSpPr txBox="1">
            <a:spLocks noGrp="1"/>
          </p:cNvSpPr>
          <p:nvPr>
            <p:ph type="title" hasCustomPrompt="1"/>
          </p:nvPr>
        </p:nvSpPr>
        <p:spPr>
          <a:xfrm>
            <a:off x="768094" y="783025"/>
            <a:ext cx="10210298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Three Content Layout</a:t>
            </a:r>
          </a:p>
        </p:txBody>
      </p:sp>
      <p:pic>
        <p:nvPicPr>
          <p:cNvPr id="531" name="Picture 25" descr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Rectangle 26"/>
          <p:cNvSpPr/>
          <p:nvPr/>
        </p:nvSpPr>
        <p:spPr>
          <a:xfrm>
            <a:off x="768095" y="1867578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8094" y="2289175"/>
            <a:ext cx="3271472" cy="3108325"/>
          </a:xfrm>
          <a:prstGeom prst="rect">
            <a:avLst/>
          </a:prstGeom>
        </p:spPr>
        <p:txBody>
          <a:bodyPr>
            <a:normAutofit/>
          </a:bodyPr>
          <a:lstStyle>
            <a:lvl1pPr marL="282575" indent="-282575">
              <a:lnSpc>
                <a:spcPct val="100000"/>
              </a:lnSpc>
              <a:buSzPct val="100000"/>
              <a:buChar char="▪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 indent="685800">
              <a:lnSpc>
                <a:spcPct val="100000"/>
              </a:lnSpc>
              <a:buFont typeface="Wingdings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buFont typeface="Wingdings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buFont typeface="Wingdings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buFont typeface="Wingdings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4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4237507" y="2289175"/>
            <a:ext cx="3271472" cy="3108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2575" indent="-282575">
              <a:lnSpc>
                <a:spcPct val="100000"/>
              </a:lnSpc>
              <a:buSzPct val="100000"/>
              <a:buChar char="▪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pPr>
            <a:endParaRPr/>
          </a:p>
        </p:txBody>
      </p:sp>
      <p:sp>
        <p:nvSpPr>
          <p:cNvPr id="535" name="Text Placeholder 33"/>
          <p:cNvSpPr>
            <a:spLocks noGrp="1"/>
          </p:cNvSpPr>
          <p:nvPr>
            <p:ph type="body" sz="quarter" idx="22"/>
          </p:nvPr>
        </p:nvSpPr>
        <p:spPr>
          <a:xfrm>
            <a:off x="7706921" y="2289175"/>
            <a:ext cx="3271471" cy="3108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2575" indent="-282575">
              <a:lnSpc>
                <a:spcPct val="100000"/>
              </a:lnSpc>
              <a:buSzPct val="100000"/>
              <a:buChar char="▪"/>
              <a:defRPr sz="18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pPr>
            <a:endParaRPr/>
          </a:p>
        </p:txBody>
      </p:sp>
      <p:pic>
        <p:nvPicPr>
          <p:cNvPr id="536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Quadrant for infographic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24" descr="Picture 24"/>
          <p:cNvPicPr>
            <a:picLocks noChangeAspect="1"/>
          </p:cNvPicPr>
          <p:nvPr/>
        </p:nvPicPr>
        <p:blipFill>
          <a:blip r:embed="rId2">
            <a:alphaModFix amt="20000"/>
          </a:blip>
          <a:srcRect r="29573" b="25625"/>
          <a:stretch>
            <a:fillRect/>
          </a:stretch>
        </p:blipFill>
        <p:spPr>
          <a:xfrm>
            <a:off x="6337182" y="4500748"/>
            <a:ext cx="5854819" cy="2357253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Quadrant for infographics Layout"/>
          <p:cNvSpPr txBox="1">
            <a:spLocks noGrp="1"/>
          </p:cNvSpPr>
          <p:nvPr>
            <p:ph type="title" hasCustomPrompt="1"/>
          </p:nvPr>
        </p:nvSpPr>
        <p:spPr>
          <a:xfrm>
            <a:off x="768094" y="783025"/>
            <a:ext cx="10210298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Quadrant for infographics Layout</a:t>
            </a:r>
          </a:p>
        </p:txBody>
      </p:sp>
      <p:pic>
        <p:nvPicPr>
          <p:cNvPr id="546" name="Picture 25" descr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Rectangle 26"/>
          <p:cNvSpPr/>
          <p:nvPr/>
        </p:nvSpPr>
        <p:spPr>
          <a:xfrm>
            <a:off x="768095" y="1867578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204246" y="4162023"/>
            <a:ext cx="3574123" cy="11676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 indent="685800">
              <a:lnSpc>
                <a:spcPct val="100000"/>
              </a:lnSpc>
              <a:defRPr sz="18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ct val="100000"/>
              </a:lnSpc>
              <a:defRPr sz="18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ct val="100000"/>
              </a:lnSpc>
              <a:defRPr sz="18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ct val="100000"/>
              </a:lnSpc>
              <a:defRPr sz="18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Lorem ipsum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49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7404269" y="2271142"/>
            <a:ext cx="3574123" cy="11676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Lorem ipsum</a:t>
            </a:r>
          </a:p>
        </p:txBody>
      </p:sp>
      <p:sp>
        <p:nvSpPr>
          <p:cNvPr id="550" name="Text Placeholder 33"/>
          <p:cNvSpPr>
            <a:spLocks noGrp="1"/>
          </p:cNvSpPr>
          <p:nvPr>
            <p:ph type="body" sz="quarter" idx="22" hasCustomPrompt="1"/>
          </p:nvPr>
        </p:nvSpPr>
        <p:spPr>
          <a:xfrm>
            <a:off x="7404269" y="4162023"/>
            <a:ext cx="3574123" cy="11676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Lorem ipsum</a:t>
            </a:r>
          </a:p>
        </p:txBody>
      </p:sp>
      <p:sp>
        <p:nvSpPr>
          <p:cNvPr id="551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2204246" y="2278496"/>
            <a:ext cx="3574123" cy="1167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Lorem ipsum</a:t>
            </a:r>
          </a:p>
        </p:txBody>
      </p:sp>
      <p:pic>
        <p:nvPicPr>
          <p:cNvPr id="552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Metric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10" descr="Picture 10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1285" y="2275166"/>
            <a:ext cx="1755672" cy="9144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defRPr sz="6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defRPr sz="6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6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6000">
                <a:solidFill>
                  <a:srgbClr val="F5B642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XX%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2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761286" y="3231645"/>
            <a:ext cx="4371153" cy="9144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rgbClr val="FFFFFF"/>
                </a:solidFill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Lorem ipsum dolor sit amet, consectetur adipiscing elit. Duis vitae interdum diam, non aliquet enim.</a:t>
            </a:r>
          </a:p>
        </p:txBody>
      </p:sp>
      <p:pic>
        <p:nvPicPr>
          <p:cNvPr id="563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hank you 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icture 16" descr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Picture Placeholder 4"/>
          <p:cNvSpPr>
            <a:spLocks noGrp="1"/>
          </p:cNvSpPr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8094" y="2346182"/>
            <a:ext cx="4257728" cy="224289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Thank you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4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68094" y="5239646"/>
            <a:ext cx="4257728" cy="2493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Lorem ipsum</a:t>
            </a:r>
          </a:p>
        </p:txBody>
      </p:sp>
      <p:sp>
        <p:nvSpPr>
          <p:cNvPr id="57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768094" y="5564668"/>
            <a:ext cx="4257728" cy="5285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576" name="Rectangle 21"/>
          <p:cNvSpPr/>
          <p:nvPr/>
        </p:nvSpPr>
        <p:spPr>
          <a:xfrm>
            <a:off x="768095" y="4829530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7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icture Placeholder 4"/>
          <p:cNvSpPr>
            <a:spLocks noGrp="1"/>
          </p:cNvSpPr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pic>
        <p:nvPicPr>
          <p:cNvPr id="586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8094" y="2346182"/>
            <a:ext cx="4257728" cy="224289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Thank you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88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68094" y="5239646"/>
            <a:ext cx="4257728" cy="2493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Lorem ipsum</a:t>
            </a:r>
          </a:p>
        </p:txBody>
      </p:sp>
      <p:sp>
        <p:nvSpPr>
          <p:cNvPr id="589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768094" y="5564668"/>
            <a:ext cx="4257728" cy="5285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590" name="Rectangle 16"/>
          <p:cNvSpPr/>
          <p:nvPr/>
        </p:nvSpPr>
        <p:spPr>
          <a:xfrm>
            <a:off x="768095" y="4829530"/>
            <a:ext cx="310897" cy="36577"/>
          </a:xfrm>
          <a:prstGeom prst="rect">
            <a:avLst/>
          </a:prstGeom>
          <a:solidFill>
            <a:srgbClr val="F5B64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1" name="Picture Placeholder 4"/>
          <p:cNvSpPr>
            <a:spLocks noGrp="1"/>
          </p:cNvSpPr>
          <p:nvPr>
            <p:ph type="pic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pic>
        <p:nvPicPr>
          <p:cNvPr id="592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E7F6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14" descr="Graphic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15" y="834553"/>
            <a:ext cx="1325470" cy="174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10" descr="Picture 10"/>
          <p:cNvPicPr>
            <a:picLocks noChangeAspect="1"/>
          </p:cNvPicPr>
          <p:nvPr/>
        </p:nvPicPr>
        <p:blipFill>
          <a:blip r:embed="rId3"/>
          <a:srcRect l="21133"/>
          <a:stretch>
            <a:fillRect/>
          </a:stretch>
        </p:blipFill>
        <p:spPr>
          <a:xfrm flipH="1">
            <a:off x="7263301" y="224472"/>
            <a:ext cx="4928698" cy="2612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1" descr="Picture 11"/>
          <p:cNvPicPr>
            <a:picLocks noChangeAspect="1"/>
          </p:cNvPicPr>
          <p:nvPr/>
        </p:nvPicPr>
        <p:blipFill>
          <a:blip r:embed="rId4">
            <a:alphaModFix amt="15000"/>
          </a:blip>
          <a:srcRect l="14004" b="27845"/>
          <a:stretch>
            <a:fillRect/>
          </a:stretch>
        </p:blipFill>
        <p:spPr>
          <a:xfrm>
            <a:off x="-1" y="5667592"/>
            <a:ext cx="3807060" cy="1190408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Rectangle 19"/>
          <p:cNvSpPr/>
          <p:nvPr/>
        </p:nvSpPr>
        <p:spPr>
          <a:xfrm>
            <a:off x="11356269" y="5494435"/>
            <a:ext cx="101517" cy="5328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050568" y="2918255"/>
            <a:ext cx="10076344" cy="9099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0568" y="3864362"/>
            <a:ext cx="10076344" cy="4160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 indent="0"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 indent="0"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 indent="0"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 indent="0">
              <a:spcBef>
                <a:spcPts val="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3" name="Picture 15" descr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82" y="4508410"/>
            <a:ext cx="5854819" cy="2341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Headline"/>
          <p:cNvSpPr txBox="1">
            <a:spLocks noGrp="1"/>
          </p:cNvSpPr>
          <p:nvPr>
            <p:ph type="title" hasCustomPrompt="1"/>
          </p:nvPr>
        </p:nvSpPr>
        <p:spPr>
          <a:xfrm>
            <a:off x="768095" y="783025"/>
            <a:ext cx="9887835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Headline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8094" y="2288558"/>
            <a:ext cx="9887837" cy="336037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800"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Lorem ipsum dolor sit amet, consectetur adipiscing elit. Duis vitae interdum diam, non aliquet enim. Donec auctor metus sed velit imperdiet consectetur. Aenean et turpis sapien.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8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8" descr="Picture 8"/>
          <p:cNvPicPr>
            <a:picLocks noChangeAspect="1"/>
          </p:cNvPicPr>
          <p:nvPr/>
        </p:nvPicPr>
        <p:blipFill>
          <a:blip r:embed="rId2"/>
          <a:srcRect l="12447"/>
          <a:stretch>
            <a:fillRect/>
          </a:stretch>
        </p:blipFill>
        <p:spPr>
          <a:xfrm>
            <a:off x="0" y="254000"/>
            <a:ext cx="5133848" cy="66261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Picture Placeholder 5"/>
          <p:cNvSpPr>
            <a:spLocks noGrp="1"/>
          </p:cNvSpPr>
          <p:nvPr>
            <p:ph type="pic" idx="21"/>
          </p:nvPr>
        </p:nvSpPr>
        <p:spPr>
          <a:xfrm>
            <a:off x="0" y="254000"/>
            <a:ext cx="5133848" cy="662610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59225" y="1729568"/>
            <a:ext cx="6184239" cy="48202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Headline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659225" y="2852530"/>
            <a:ext cx="6184239" cy="258796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spcBef>
                <a:spcPts val="800"/>
              </a:spcBef>
              <a:defRPr sz="20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Add text here</a:t>
            </a:r>
          </a:p>
        </p:txBody>
      </p:sp>
      <p:pic>
        <p:nvPicPr>
          <p:cNvPr id="9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Rectangle 19"/>
          <p:cNvSpPr/>
          <p:nvPr/>
        </p:nvSpPr>
        <p:spPr>
          <a:xfrm>
            <a:off x="5659227" y="2452043"/>
            <a:ext cx="310897" cy="3657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82" y="565663"/>
            <a:ext cx="5854819" cy="3169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64469" y="2302900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400">
                <a:latin typeface="Oracle Sans Regular"/>
                <a:ea typeface="Oracle Sans Regular"/>
                <a:cs typeface="Oracle Sans Regular"/>
                <a:sym typeface="Oracle Sans Regular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2400">
                <a:latin typeface="Oracle Sans Regular"/>
                <a:ea typeface="Oracle Sans Regular"/>
                <a:cs typeface="Oracle Sans Regular"/>
                <a:sym typeface="Oracle Sans Regular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2400">
                <a:latin typeface="Oracle Sans Regular"/>
                <a:ea typeface="Oracle Sans Regular"/>
                <a:cs typeface="Oracle Sans Regular"/>
                <a:sym typeface="Oracle Sans Regular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2400">
                <a:latin typeface="Oracle Sans Regular"/>
                <a:ea typeface="Oracle Sans Regular"/>
                <a:cs typeface="Oracle Sans Regular"/>
                <a:sym typeface="Oracle Sans Regular"/>
              </a:defRPr>
            </a:lvl5pPr>
          </a:lstStyle>
          <a:p>
            <a:r>
              <a:t>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Headline"/>
          <p:cNvSpPr txBox="1">
            <a:spLocks noGrp="1"/>
          </p:cNvSpPr>
          <p:nvPr>
            <p:ph type="title" hasCustomPrompt="1"/>
          </p:nvPr>
        </p:nvSpPr>
        <p:spPr>
          <a:xfrm>
            <a:off x="768095" y="783025"/>
            <a:ext cx="10110438" cy="8440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1000"/>
              </a:spcBef>
              <a:defRPr sz="2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Headline</a:t>
            </a:r>
          </a:p>
        </p:txBody>
      </p:sp>
      <p:sp>
        <p:nvSpPr>
          <p:cNvPr id="11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61152" y="2302995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1</a:t>
            </a:r>
          </a:p>
        </p:txBody>
      </p:sp>
      <p:sp>
        <p:nvSpPr>
          <p:cNvPr id="11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61152" y="2822169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2</a:t>
            </a:r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61152" y="3341342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3</a:t>
            </a:r>
          </a:p>
        </p:txBody>
      </p:sp>
      <p:sp>
        <p:nvSpPr>
          <p:cNvPr id="11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61152" y="3860517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4</a:t>
            </a:r>
          </a:p>
        </p:txBody>
      </p:sp>
      <p:sp>
        <p:nvSpPr>
          <p:cNvPr id="11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61152" y="4379688"/>
            <a:ext cx="439954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2000">
                <a:solidFill>
                  <a:srgbClr val="8A5A1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5</a:t>
            </a:r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064469" y="2822098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Two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064469" y="3341294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Three</a:t>
            </a:r>
          </a:p>
        </p:txBody>
      </p:sp>
      <p:sp>
        <p:nvSpPr>
          <p:cNvPr id="118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064469" y="3860491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Four</a:t>
            </a:r>
          </a:p>
        </p:txBody>
      </p:sp>
      <p:sp>
        <p:nvSpPr>
          <p:cNvPr id="11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2064469" y="4379688"/>
            <a:ext cx="8814063" cy="395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Oracle Sans Regular"/>
                <a:ea typeface="Oracle Sans Regular"/>
                <a:cs typeface="Oracle Sans Regular"/>
                <a:sym typeface="Oracle Sans Regular"/>
              </a:defRPr>
            </a:lvl1pPr>
          </a:lstStyle>
          <a:p>
            <a:r>
              <a:t>Five</a:t>
            </a:r>
          </a:p>
        </p:txBody>
      </p:sp>
      <p:pic>
        <p:nvPicPr>
          <p:cNvPr id="120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3" descr="Picture 1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8095" y="2346182"/>
            <a:ext cx="9983787" cy="22428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“Click to type customer or partner quote surrounded by quotation marks.”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1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768096" y="5239646"/>
            <a:ext cx="9983786" cy="2493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Lorem ipsum</a:t>
            </a:r>
          </a:p>
        </p:txBody>
      </p:sp>
      <p:sp>
        <p:nvSpPr>
          <p:cNvPr id="132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768096" y="5564668"/>
            <a:ext cx="9983786" cy="52856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300"/>
            </a:pPr>
            <a:endParaRPr/>
          </a:p>
        </p:txBody>
      </p:sp>
      <p:sp>
        <p:nvSpPr>
          <p:cNvPr id="133" name="Picture Placeholder 19"/>
          <p:cNvSpPr>
            <a:spLocks noGrp="1"/>
          </p:cNvSpPr>
          <p:nvPr>
            <p:ph type="pic" sz="quarter" idx="23"/>
          </p:nvPr>
        </p:nvSpPr>
        <p:spPr>
          <a:xfrm>
            <a:off x="768095" y="955256"/>
            <a:ext cx="2589213" cy="110690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4" name="Rectangle 34"/>
          <p:cNvSpPr/>
          <p:nvPr/>
        </p:nvSpPr>
        <p:spPr>
          <a:xfrm>
            <a:off x="768097" y="4829530"/>
            <a:ext cx="310897" cy="3657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5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7515" y="6404292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8" descr="Picture 8"/>
          <p:cNvPicPr>
            <a:picLocks noChangeAspect="1"/>
          </p:cNvPicPr>
          <p:nvPr/>
        </p:nvPicPr>
        <p:blipFill>
          <a:blip r:embed="rId2"/>
          <a:srcRect l="12447"/>
          <a:stretch>
            <a:fillRect/>
          </a:stretch>
        </p:blipFill>
        <p:spPr>
          <a:xfrm>
            <a:off x="0" y="254000"/>
            <a:ext cx="5133848" cy="662610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Picture Placeholder 5"/>
          <p:cNvSpPr>
            <a:spLocks noGrp="1"/>
          </p:cNvSpPr>
          <p:nvPr>
            <p:ph type="pic" idx="21"/>
          </p:nvPr>
        </p:nvSpPr>
        <p:spPr>
          <a:xfrm>
            <a:off x="0" y="254000"/>
            <a:ext cx="5133848" cy="662610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pic>
        <p:nvPicPr>
          <p:cNvPr id="145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0544" y="4661230"/>
            <a:ext cx="6315979" cy="2180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latin typeface="Oracle Sans Bold"/>
                <a:ea typeface="Oracle Sans Bold"/>
                <a:cs typeface="Oracle Sans Bold"/>
                <a:sym typeface="Oracle Sans Bold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400">
                <a:latin typeface="Oracle Sans Bold"/>
                <a:ea typeface="Oracle Sans Bold"/>
                <a:cs typeface="Oracle Sans Bold"/>
                <a:sym typeface="Oracle Sans Bold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latin typeface="Oracle Sans Bold"/>
                <a:ea typeface="Oracle Sans Bold"/>
                <a:cs typeface="Oracle Sans Bold"/>
                <a:sym typeface="Oracle Sans Bold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latin typeface="Oracle Sans Bold"/>
                <a:ea typeface="Oracle Sans Bold"/>
                <a:cs typeface="Oracle Sans Bold"/>
                <a:sym typeface="Oracle Sans Bold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latin typeface="Oracle Sans Bold"/>
                <a:ea typeface="Oracle Sans Bold"/>
                <a:cs typeface="Oracle Sans Bold"/>
                <a:sym typeface="Oracle Sans Bold"/>
              </a:defRPr>
            </a:lvl5pPr>
          </a:lstStyle>
          <a:p>
            <a:r>
              <a:t>Lorem ipsum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7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430544" y="4952091"/>
            <a:ext cx="6315979" cy="52856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300"/>
            </a:pPr>
            <a:endParaRPr/>
          </a:p>
        </p:txBody>
      </p:sp>
      <p:sp>
        <p:nvSpPr>
          <p:cNvPr id="148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5430544" y="1850639"/>
            <a:ext cx="6315979" cy="22515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t>“Click to type customer or partner quote surrounded by quotation marks.”</a:t>
            </a:r>
          </a:p>
        </p:txBody>
      </p:sp>
      <p:sp>
        <p:nvSpPr>
          <p:cNvPr id="149" name="Rectangle 25"/>
          <p:cNvSpPr/>
          <p:nvPr/>
        </p:nvSpPr>
        <p:spPr>
          <a:xfrm>
            <a:off x="5430546" y="4342634"/>
            <a:ext cx="310897" cy="3657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621" y="6397660"/>
            <a:ext cx="23101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1" name="TextBox 14"/>
          <p:cNvSpPr txBox="1"/>
          <p:nvPr/>
        </p:nvSpPr>
        <p:spPr>
          <a:xfrm>
            <a:off x="990236" y="6404291"/>
            <a:ext cx="589298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B8078"/>
                </a:solidFill>
              </a:defRPr>
            </a:lvl1pPr>
          </a:lstStyle>
          <a:p>
            <a:r>
              <a:t>Confidential – Oracle Internal/Restricted/Highly Restricted</a:t>
            </a:r>
          </a:p>
        </p:txBody>
      </p:sp>
      <p:pic>
        <p:nvPicPr>
          <p:cNvPr id="152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1" cy="501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Picture 2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phic 3" descr="Graphic 3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885429" y="3138722"/>
            <a:ext cx="4421145" cy="58055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000">
                <a:solidFill>
                  <a:srgbClr val="8B807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4E3629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4E3629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4E3629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4E3629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4E3629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4E3629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4E3629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4E3629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4E3629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E3629"/>
          </a:solidFill>
          <a:uFillTx/>
          <a:latin typeface="Oracle Sans Light"/>
          <a:ea typeface="Oracle Sans Light"/>
          <a:cs typeface="Oracle Sans Light"/>
          <a:sym typeface="Oracle Sans Light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E3629"/>
          </a:solidFill>
          <a:uFillTx/>
          <a:latin typeface="Oracle Sans Light"/>
          <a:ea typeface="Oracle Sans Light"/>
          <a:cs typeface="Oracle Sans Light"/>
          <a:sym typeface="Oracle Sans Light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E3629"/>
          </a:solidFill>
          <a:uFillTx/>
          <a:latin typeface="Oracle Sans Light"/>
          <a:ea typeface="Oracle Sans Light"/>
          <a:cs typeface="Oracle Sans Light"/>
          <a:sym typeface="Oracle Sans Light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E3629"/>
          </a:solidFill>
          <a:uFillTx/>
          <a:latin typeface="Oracle Sans Light"/>
          <a:ea typeface="Oracle Sans Light"/>
          <a:cs typeface="Oracle Sans Light"/>
          <a:sym typeface="Oracle Sans Light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4E3629"/>
          </a:solidFill>
          <a:uFillTx/>
          <a:latin typeface="Oracle Sans Light"/>
          <a:ea typeface="Oracle Sans Light"/>
          <a:cs typeface="Oracle Sans Light"/>
          <a:sym typeface="Oracle Sans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4E3629"/>
          </a:solidFill>
          <a:uFillTx/>
          <a:latin typeface="Oracle Sans Light"/>
          <a:ea typeface="Oracle Sans Light"/>
          <a:cs typeface="Oracle Sans Light"/>
          <a:sym typeface="Oracle Sans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4E3629"/>
          </a:solidFill>
          <a:uFillTx/>
          <a:latin typeface="Oracle Sans Light"/>
          <a:ea typeface="Oracle Sans Light"/>
          <a:cs typeface="Oracle Sans Light"/>
          <a:sym typeface="Oracle Sans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4E3629"/>
          </a:solidFill>
          <a:uFillTx/>
          <a:latin typeface="Oracle Sans Light"/>
          <a:ea typeface="Oracle Sans Light"/>
          <a:cs typeface="Oracle Sans Light"/>
          <a:sym typeface="Oracle Sans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4E3629"/>
          </a:solidFill>
          <a:uFillTx/>
          <a:latin typeface="Oracle Sans Light"/>
          <a:ea typeface="Oracle Sans Light"/>
          <a:cs typeface="Oracle Sans Light"/>
          <a:sym typeface="Oracle Sans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racle Sans Regular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racle Sans Regular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racle Sans Regular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racle Sans Regular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racle Sans Regular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racle Sans Regular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racle Sans Regular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racle Sans Regular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racle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89C3CA69-CC6D-464B-B4AF-431346D569A3}"/>
              </a:ext>
            </a:extLst>
          </p:cNvPr>
          <p:cNvSpPr txBox="1">
            <a:spLocks/>
          </p:cNvSpPr>
          <p:nvPr/>
        </p:nvSpPr>
        <p:spPr>
          <a:xfrm>
            <a:off x="673825" y="1914525"/>
            <a:ext cx="11127650" cy="4473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Prisha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Goel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Grade 12, National Public School, Bangalore</a:t>
            </a:r>
          </a:p>
          <a:p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Pranshu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Goel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Grade 9, National Public School, Bangalore</a:t>
            </a:r>
          </a:p>
          <a:p>
            <a:endParaRPr lang="en-US" sz="18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We both love coding,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esp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Python and Java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We love to solve complex problems through algorithms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We want to become computer engineers, and our passion is to design big applications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endParaRPr lang="en-US" dirty="0"/>
          </a:p>
        </p:txBody>
      </p: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89C3CA69-CC6D-464B-B4AF-431346D569A3}"/>
              </a:ext>
            </a:extLst>
          </p:cNvPr>
          <p:cNvSpPr txBox="1">
            <a:spLocks/>
          </p:cNvSpPr>
          <p:nvPr/>
        </p:nvSpPr>
        <p:spPr>
          <a:xfrm>
            <a:off x="673825" y="1914525"/>
            <a:ext cx="11127650" cy="4473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Covid-19 has affected both developed as well as developing nations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In India, we are running out of capacity in hospitals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Government has set up several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Covid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Care Centers (CCC) in major cities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These Centers are equipped with good equipment and staff, but need management software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There is a need to create reports at each level so that information is available to everyone in the system. The status changes every hour, so effective information sharing is a key here</a:t>
            </a:r>
          </a:p>
          <a:p>
            <a:endParaRPr lang="en-US" sz="1800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piece of code attempts to build an effective solution in a very simple and intuitive manner to manage all the work processes within a </a:t>
            </a:r>
            <a:r>
              <a:rPr lang="en-US" sz="2000" b="1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</a:t>
            </a:r>
            <a:r>
              <a:rPr lang="en-US" sz="2000" b="1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Center, from the time a patient walks into a center to his/her discharge after treatment. It provides the right level of information to all doctors and medical staff to make the right decision at all times.</a:t>
            </a:r>
          </a:p>
        </p:txBody>
      </p:sp>
    </p:spTree>
    <p:extLst>
      <p:ext uri="{BB962C8B-B14F-4D97-AF65-F5344CB8AC3E}">
        <p14:creationId xmlns:p14="http://schemas.microsoft.com/office/powerpoint/2010/main" val="162510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itle 1"/>
          <p:cNvSpPr txBox="1">
            <a:spLocks noGrp="1"/>
          </p:cNvSpPr>
          <p:nvPr>
            <p:ph type="title"/>
          </p:nvPr>
        </p:nvSpPr>
        <p:spPr>
          <a:xfrm>
            <a:off x="550994" y="448065"/>
            <a:ext cx="9887834" cy="844096"/>
          </a:xfrm>
          <a:prstGeom prst="rect">
            <a:avLst/>
          </a:prstGeom>
        </p:spPr>
        <p:txBody>
          <a:bodyPr/>
          <a:lstStyle/>
          <a:p>
            <a:pPr defTabSz="740663">
              <a:spcBef>
                <a:spcPts val="800"/>
              </a:spcBef>
              <a:defRPr sz="2592"/>
            </a:pPr>
            <a:r>
              <a:rPr lang="en-US" dirty="0"/>
              <a:t>What Do We Do</a:t>
            </a:r>
            <a:endParaRPr dirty="0"/>
          </a:p>
        </p:txBody>
      </p:sp>
      <p:sp>
        <p:nvSpPr>
          <p:cNvPr id="62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757514" y="6102562"/>
            <a:ext cx="169800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623" name="Group 14"/>
          <p:cNvGrpSpPr/>
          <p:nvPr/>
        </p:nvGrpSpPr>
        <p:grpSpPr>
          <a:xfrm>
            <a:off x="4863351" y="2381903"/>
            <a:ext cx="955007" cy="844098"/>
            <a:chOff x="-1" y="0"/>
            <a:chExt cx="955006" cy="844096"/>
          </a:xfrm>
        </p:grpSpPr>
        <p:sp>
          <p:nvSpPr>
            <p:cNvPr id="621" name="Hexagon 12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TextBox 13"/>
            <p:cNvSpPr txBox="1"/>
            <p:nvPr/>
          </p:nvSpPr>
          <p:spPr>
            <a:xfrm>
              <a:off x="157475" y="184829"/>
              <a:ext cx="640054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List of Nurses</a:t>
              </a:r>
              <a:endParaRPr dirty="0"/>
            </a:p>
          </p:txBody>
        </p:sp>
      </p:grpSp>
      <p:grpSp>
        <p:nvGrpSpPr>
          <p:cNvPr id="626" name="Group 15"/>
          <p:cNvGrpSpPr/>
          <p:nvPr/>
        </p:nvGrpSpPr>
        <p:grpSpPr>
          <a:xfrm>
            <a:off x="5605834" y="2885998"/>
            <a:ext cx="955007" cy="844098"/>
            <a:chOff x="-1" y="0"/>
            <a:chExt cx="955006" cy="844096"/>
          </a:xfrm>
        </p:grpSpPr>
        <p:sp>
          <p:nvSpPr>
            <p:cNvPr id="624" name="Hexagon 16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TextBox 17"/>
            <p:cNvSpPr txBox="1"/>
            <p:nvPr/>
          </p:nvSpPr>
          <p:spPr>
            <a:xfrm>
              <a:off x="175234" y="163569"/>
              <a:ext cx="640054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Update Dosage</a:t>
              </a:r>
              <a:endParaRPr dirty="0"/>
            </a:p>
          </p:txBody>
        </p:sp>
      </p:grpSp>
      <p:grpSp>
        <p:nvGrpSpPr>
          <p:cNvPr id="629" name="Group 19"/>
          <p:cNvGrpSpPr/>
          <p:nvPr/>
        </p:nvGrpSpPr>
        <p:grpSpPr>
          <a:xfrm>
            <a:off x="4846481" y="3368825"/>
            <a:ext cx="955007" cy="844098"/>
            <a:chOff x="-1" y="0"/>
            <a:chExt cx="955006" cy="844096"/>
          </a:xfrm>
        </p:grpSpPr>
        <p:sp>
          <p:nvSpPr>
            <p:cNvPr id="627" name="Hexagon 20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TextBox 21"/>
            <p:cNvSpPr txBox="1"/>
            <p:nvPr/>
          </p:nvSpPr>
          <p:spPr>
            <a:xfrm>
              <a:off x="87041" y="110852"/>
              <a:ext cx="742097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See </a:t>
              </a:r>
              <a:r>
                <a:rPr lang="en-US" dirty="0" err="1"/>
                <a:t>prescriptons</a:t>
              </a:r>
              <a:endParaRPr dirty="0"/>
            </a:p>
          </p:txBody>
        </p:sp>
      </p:grpSp>
      <p:grpSp>
        <p:nvGrpSpPr>
          <p:cNvPr id="632" name="Group 23"/>
          <p:cNvGrpSpPr/>
          <p:nvPr/>
        </p:nvGrpSpPr>
        <p:grpSpPr>
          <a:xfrm>
            <a:off x="4053640" y="2853338"/>
            <a:ext cx="955006" cy="844098"/>
            <a:chOff x="0" y="0"/>
            <a:chExt cx="955005" cy="844096"/>
          </a:xfrm>
        </p:grpSpPr>
        <p:sp>
          <p:nvSpPr>
            <p:cNvPr id="630" name="Hexagon 24"/>
            <p:cNvSpPr/>
            <p:nvPr/>
          </p:nvSpPr>
          <p:spPr>
            <a:xfrm>
              <a:off x="0" y="0"/>
              <a:ext cx="955005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TextBox 25"/>
            <p:cNvSpPr txBox="1"/>
            <p:nvPr/>
          </p:nvSpPr>
          <p:spPr>
            <a:xfrm>
              <a:off x="132887" y="138307"/>
              <a:ext cx="640054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Remove Doctors</a:t>
              </a:r>
              <a:endParaRPr dirty="0"/>
            </a:p>
          </p:txBody>
        </p:sp>
      </p:grpSp>
      <p:grpSp>
        <p:nvGrpSpPr>
          <p:cNvPr id="635" name="Group 33"/>
          <p:cNvGrpSpPr/>
          <p:nvPr/>
        </p:nvGrpSpPr>
        <p:grpSpPr>
          <a:xfrm>
            <a:off x="5623816" y="3833913"/>
            <a:ext cx="963797" cy="844097"/>
            <a:chOff x="0" y="0"/>
            <a:chExt cx="963796" cy="844096"/>
          </a:xfrm>
        </p:grpSpPr>
        <p:sp>
          <p:nvSpPr>
            <p:cNvPr id="633" name="Hexagon 34"/>
            <p:cNvSpPr/>
            <p:nvPr/>
          </p:nvSpPr>
          <p:spPr>
            <a:xfrm>
              <a:off x="0" y="0"/>
              <a:ext cx="955004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475963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TextBox 35"/>
            <p:cNvSpPr txBox="1"/>
            <p:nvPr/>
          </p:nvSpPr>
          <p:spPr>
            <a:xfrm>
              <a:off x="54271" y="146142"/>
              <a:ext cx="909525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Prescribed Medicines</a:t>
              </a:r>
              <a:endParaRPr dirty="0"/>
            </a:p>
          </p:txBody>
        </p:sp>
      </p:grpSp>
      <p:grpSp>
        <p:nvGrpSpPr>
          <p:cNvPr id="638" name="Group 36"/>
          <p:cNvGrpSpPr/>
          <p:nvPr/>
        </p:nvGrpSpPr>
        <p:grpSpPr>
          <a:xfrm>
            <a:off x="6394550" y="3338421"/>
            <a:ext cx="955007" cy="844098"/>
            <a:chOff x="-1" y="0"/>
            <a:chExt cx="955006" cy="844096"/>
          </a:xfrm>
        </p:grpSpPr>
        <p:sp>
          <p:nvSpPr>
            <p:cNvPr id="636" name="Hexagon 37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475963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TextBox 38"/>
            <p:cNvSpPr txBox="1"/>
            <p:nvPr/>
          </p:nvSpPr>
          <p:spPr>
            <a:xfrm>
              <a:off x="146995" y="170798"/>
              <a:ext cx="680438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Modify Prescription</a:t>
              </a:r>
              <a:endParaRPr dirty="0"/>
            </a:p>
          </p:txBody>
        </p:sp>
      </p:grpSp>
      <p:grpSp>
        <p:nvGrpSpPr>
          <p:cNvPr id="641" name="Group 39"/>
          <p:cNvGrpSpPr/>
          <p:nvPr/>
        </p:nvGrpSpPr>
        <p:grpSpPr>
          <a:xfrm>
            <a:off x="6392775" y="4291422"/>
            <a:ext cx="955007" cy="844098"/>
            <a:chOff x="-1" y="0"/>
            <a:chExt cx="955006" cy="844096"/>
          </a:xfrm>
        </p:grpSpPr>
        <p:sp>
          <p:nvSpPr>
            <p:cNvPr id="639" name="Hexagon 40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TextBox 41"/>
            <p:cNvSpPr txBox="1"/>
            <p:nvPr/>
          </p:nvSpPr>
          <p:spPr>
            <a:xfrm>
              <a:off x="63280" y="196572"/>
              <a:ext cx="834732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Under Observe</a:t>
              </a:r>
              <a:endParaRPr dirty="0"/>
            </a:p>
          </p:txBody>
        </p:sp>
      </p:grpSp>
      <p:grpSp>
        <p:nvGrpSpPr>
          <p:cNvPr id="644" name="Group 42"/>
          <p:cNvGrpSpPr/>
          <p:nvPr/>
        </p:nvGrpSpPr>
        <p:grpSpPr>
          <a:xfrm>
            <a:off x="4853897" y="1424913"/>
            <a:ext cx="955005" cy="844098"/>
            <a:chOff x="0" y="0"/>
            <a:chExt cx="955004" cy="844096"/>
          </a:xfrm>
        </p:grpSpPr>
        <p:sp>
          <p:nvSpPr>
            <p:cNvPr id="642" name="Hexagon 43"/>
            <p:cNvSpPr/>
            <p:nvPr/>
          </p:nvSpPr>
          <p:spPr>
            <a:xfrm>
              <a:off x="0" y="0"/>
              <a:ext cx="955004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noFill/>
            <a:ln w="12700" cap="flat">
              <a:solidFill>
                <a:srgbClr val="D0512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643" name="TextBox 44"/>
            <p:cNvSpPr txBox="1"/>
            <p:nvPr/>
          </p:nvSpPr>
          <p:spPr>
            <a:xfrm>
              <a:off x="30968" y="266968"/>
              <a:ext cx="909070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Allot Bed</a:t>
              </a:r>
              <a:endParaRPr dirty="0"/>
            </a:p>
          </p:txBody>
        </p:sp>
      </p:grpSp>
      <p:grpSp>
        <p:nvGrpSpPr>
          <p:cNvPr id="647" name="Group 45"/>
          <p:cNvGrpSpPr/>
          <p:nvPr/>
        </p:nvGrpSpPr>
        <p:grpSpPr>
          <a:xfrm>
            <a:off x="4032910" y="4764772"/>
            <a:ext cx="965436" cy="844098"/>
            <a:chOff x="-3506" y="0"/>
            <a:chExt cx="965435" cy="844096"/>
          </a:xfrm>
        </p:grpSpPr>
        <p:sp>
          <p:nvSpPr>
            <p:cNvPr id="645" name="Hexagon 46"/>
            <p:cNvSpPr/>
            <p:nvPr/>
          </p:nvSpPr>
          <p:spPr>
            <a:xfrm>
              <a:off x="0" y="0"/>
              <a:ext cx="955004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475963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TextBox 47"/>
            <p:cNvSpPr txBox="1"/>
            <p:nvPr/>
          </p:nvSpPr>
          <p:spPr>
            <a:xfrm>
              <a:off x="-3506" y="254368"/>
              <a:ext cx="965435" cy="246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Active Patients</a:t>
              </a:r>
              <a:endParaRPr dirty="0"/>
            </a:p>
          </p:txBody>
        </p:sp>
      </p:grpSp>
      <p:grpSp>
        <p:nvGrpSpPr>
          <p:cNvPr id="650" name="Group 48"/>
          <p:cNvGrpSpPr/>
          <p:nvPr/>
        </p:nvGrpSpPr>
        <p:grpSpPr>
          <a:xfrm>
            <a:off x="7178710" y="3814132"/>
            <a:ext cx="955007" cy="844098"/>
            <a:chOff x="-1" y="0"/>
            <a:chExt cx="955006" cy="844096"/>
          </a:xfrm>
        </p:grpSpPr>
        <p:sp>
          <p:nvSpPr>
            <p:cNvPr id="648" name="Hexagon 49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TextBox 50"/>
            <p:cNvSpPr txBox="1"/>
            <p:nvPr/>
          </p:nvSpPr>
          <p:spPr>
            <a:xfrm>
              <a:off x="110418" y="109025"/>
              <a:ext cx="724099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To Be Discharged</a:t>
              </a:r>
              <a:endParaRPr dirty="0"/>
            </a:p>
          </p:txBody>
        </p:sp>
      </p:grpSp>
      <p:grpSp>
        <p:nvGrpSpPr>
          <p:cNvPr id="653" name="Group 51"/>
          <p:cNvGrpSpPr/>
          <p:nvPr/>
        </p:nvGrpSpPr>
        <p:grpSpPr>
          <a:xfrm>
            <a:off x="4042175" y="3790270"/>
            <a:ext cx="955005" cy="844098"/>
            <a:chOff x="0" y="0"/>
            <a:chExt cx="955004" cy="844096"/>
          </a:xfrm>
        </p:grpSpPr>
        <p:sp>
          <p:nvSpPr>
            <p:cNvPr id="651" name="Hexagon 52"/>
            <p:cNvSpPr/>
            <p:nvPr/>
          </p:nvSpPr>
          <p:spPr>
            <a:xfrm>
              <a:off x="0" y="0"/>
              <a:ext cx="955004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TextBox 53"/>
            <p:cNvSpPr txBox="1"/>
            <p:nvPr/>
          </p:nvSpPr>
          <p:spPr>
            <a:xfrm>
              <a:off x="61122" y="182331"/>
              <a:ext cx="855692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1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Patient Details</a:t>
              </a:r>
              <a:endParaRPr dirty="0"/>
            </a:p>
          </p:txBody>
        </p:sp>
      </p:grpSp>
      <p:grpSp>
        <p:nvGrpSpPr>
          <p:cNvPr id="656" name="Group 54"/>
          <p:cNvGrpSpPr/>
          <p:nvPr/>
        </p:nvGrpSpPr>
        <p:grpSpPr>
          <a:xfrm>
            <a:off x="6429222" y="1475015"/>
            <a:ext cx="957344" cy="873394"/>
            <a:chOff x="-1" y="0"/>
            <a:chExt cx="955006" cy="844096"/>
          </a:xfrm>
        </p:grpSpPr>
        <p:sp>
          <p:nvSpPr>
            <p:cNvPr id="654" name="Hexagon 55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TextBox 56"/>
            <p:cNvSpPr txBox="1"/>
            <p:nvPr/>
          </p:nvSpPr>
          <p:spPr>
            <a:xfrm>
              <a:off x="100571" y="283527"/>
              <a:ext cx="753857" cy="4461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 err="1"/>
                <a:t>RemoveNurse</a:t>
              </a:r>
              <a:endParaRPr dirty="0"/>
            </a:p>
          </p:txBody>
        </p:sp>
      </p:grpSp>
      <p:grpSp>
        <p:nvGrpSpPr>
          <p:cNvPr id="659" name="Group 57"/>
          <p:cNvGrpSpPr/>
          <p:nvPr/>
        </p:nvGrpSpPr>
        <p:grpSpPr>
          <a:xfrm>
            <a:off x="5634272" y="4777409"/>
            <a:ext cx="970220" cy="844098"/>
            <a:chOff x="0" y="0"/>
            <a:chExt cx="970218" cy="844096"/>
          </a:xfrm>
        </p:grpSpPr>
        <p:sp>
          <p:nvSpPr>
            <p:cNvPr id="657" name="Hexagon 58"/>
            <p:cNvSpPr/>
            <p:nvPr/>
          </p:nvSpPr>
          <p:spPr>
            <a:xfrm>
              <a:off x="0" y="0"/>
              <a:ext cx="955004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TextBox 59"/>
            <p:cNvSpPr txBox="1"/>
            <p:nvPr/>
          </p:nvSpPr>
          <p:spPr>
            <a:xfrm>
              <a:off x="11017" y="202407"/>
              <a:ext cx="959201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Critical Patients</a:t>
              </a:r>
              <a:endParaRPr dirty="0"/>
            </a:p>
          </p:txBody>
        </p:sp>
      </p:grpSp>
      <p:grpSp>
        <p:nvGrpSpPr>
          <p:cNvPr id="662" name="Group 60"/>
          <p:cNvGrpSpPr/>
          <p:nvPr/>
        </p:nvGrpSpPr>
        <p:grpSpPr>
          <a:xfrm>
            <a:off x="4830332" y="5237017"/>
            <a:ext cx="955007" cy="844098"/>
            <a:chOff x="-1" y="0"/>
            <a:chExt cx="955006" cy="844096"/>
          </a:xfrm>
        </p:grpSpPr>
        <p:sp>
          <p:nvSpPr>
            <p:cNvPr id="660" name="Hexagon 61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TextBox 62"/>
            <p:cNvSpPr txBox="1"/>
            <p:nvPr/>
          </p:nvSpPr>
          <p:spPr>
            <a:xfrm>
              <a:off x="147588" y="163820"/>
              <a:ext cx="673941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Mild Patients</a:t>
              </a:r>
              <a:endParaRPr dirty="0"/>
            </a:p>
          </p:txBody>
        </p:sp>
      </p:grpSp>
      <p:grpSp>
        <p:nvGrpSpPr>
          <p:cNvPr id="665" name="Group 63"/>
          <p:cNvGrpSpPr/>
          <p:nvPr/>
        </p:nvGrpSpPr>
        <p:grpSpPr>
          <a:xfrm>
            <a:off x="4839676" y="4315830"/>
            <a:ext cx="955007" cy="844098"/>
            <a:chOff x="-1" y="0"/>
            <a:chExt cx="955006" cy="844096"/>
          </a:xfrm>
        </p:grpSpPr>
        <p:sp>
          <p:nvSpPr>
            <p:cNvPr id="663" name="Hexagon 64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475963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TextBox 65"/>
            <p:cNvSpPr txBox="1"/>
            <p:nvPr/>
          </p:nvSpPr>
          <p:spPr>
            <a:xfrm>
              <a:off x="100068" y="141917"/>
              <a:ext cx="729549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Patient Past History</a:t>
              </a:r>
              <a:endParaRPr dirty="0"/>
            </a:p>
          </p:txBody>
        </p:sp>
      </p:grpSp>
      <p:grpSp>
        <p:nvGrpSpPr>
          <p:cNvPr id="668" name="Group 68"/>
          <p:cNvGrpSpPr/>
          <p:nvPr/>
        </p:nvGrpSpPr>
        <p:grpSpPr>
          <a:xfrm>
            <a:off x="3223579" y="2360971"/>
            <a:ext cx="1024240" cy="844098"/>
            <a:chOff x="0" y="0"/>
            <a:chExt cx="1024239" cy="844096"/>
          </a:xfrm>
        </p:grpSpPr>
        <p:sp>
          <p:nvSpPr>
            <p:cNvPr id="666" name="Hexagon 69"/>
            <p:cNvSpPr/>
            <p:nvPr/>
          </p:nvSpPr>
          <p:spPr>
            <a:xfrm>
              <a:off x="20270" y="0"/>
              <a:ext cx="955005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noFill/>
            <a:ln w="12700" cap="flat">
              <a:solidFill>
                <a:srgbClr val="D0512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TextBox 70"/>
            <p:cNvSpPr txBox="1"/>
            <p:nvPr/>
          </p:nvSpPr>
          <p:spPr>
            <a:xfrm>
              <a:off x="0" y="300023"/>
              <a:ext cx="1024239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Status</a:t>
              </a:r>
              <a:endParaRPr dirty="0"/>
            </a:p>
          </p:txBody>
        </p:sp>
      </p:grpSp>
      <p:grpSp>
        <p:nvGrpSpPr>
          <p:cNvPr id="671" name="Group 71"/>
          <p:cNvGrpSpPr/>
          <p:nvPr/>
        </p:nvGrpSpPr>
        <p:grpSpPr>
          <a:xfrm>
            <a:off x="6399338" y="2422500"/>
            <a:ext cx="955007" cy="844098"/>
            <a:chOff x="-1" y="0"/>
            <a:chExt cx="955006" cy="844096"/>
          </a:xfrm>
        </p:grpSpPr>
        <p:sp>
          <p:nvSpPr>
            <p:cNvPr id="669" name="Hexagon 72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TextBox 73"/>
            <p:cNvSpPr txBox="1"/>
            <p:nvPr/>
          </p:nvSpPr>
          <p:spPr>
            <a:xfrm>
              <a:off x="177025" y="187998"/>
              <a:ext cx="640054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1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Update Vitals</a:t>
              </a:r>
              <a:endParaRPr dirty="0"/>
            </a:p>
          </p:txBody>
        </p:sp>
      </p:grpSp>
      <p:grpSp>
        <p:nvGrpSpPr>
          <p:cNvPr id="674" name="Group 77"/>
          <p:cNvGrpSpPr/>
          <p:nvPr/>
        </p:nvGrpSpPr>
        <p:grpSpPr>
          <a:xfrm>
            <a:off x="3202432" y="3291075"/>
            <a:ext cx="993311" cy="871197"/>
            <a:chOff x="-1" y="0"/>
            <a:chExt cx="955006" cy="844096"/>
          </a:xfrm>
        </p:grpSpPr>
        <p:sp>
          <p:nvSpPr>
            <p:cNvPr id="672" name="Hexagon 78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TextBox 79"/>
            <p:cNvSpPr txBox="1"/>
            <p:nvPr/>
          </p:nvSpPr>
          <p:spPr>
            <a:xfrm>
              <a:off x="153573" y="192995"/>
              <a:ext cx="690869" cy="447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Add Doctor</a:t>
              </a:r>
              <a:endParaRPr dirty="0"/>
            </a:p>
          </p:txBody>
        </p:sp>
      </p:grpSp>
      <p:grpSp>
        <p:nvGrpSpPr>
          <p:cNvPr id="677" name="Group 80"/>
          <p:cNvGrpSpPr/>
          <p:nvPr/>
        </p:nvGrpSpPr>
        <p:grpSpPr>
          <a:xfrm>
            <a:off x="3236716" y="4248223"/>
            <a:ext cx="955006" cy="844098"/>
            <a:chOff x="0" y="0"/>
            <a:chExt cx="955005" cy="844096"/>
          </a:xfrm>
        </p:grpSpPr>
        <p:sp>
          <p:nvSpPr>
            <p:cNvPr id="675" name="Hexagon 81"/>
            <p:cNvSpPr/>
            <p:nvPr/>
          </p:nvSpPr>
          <p:spPr>
            <a:xfrm>
              <a:off x="0" y="0"/>
              <a:ext cx="955005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TextBox 82"/>
            <p:cNvSpPr txBox="1"/>
            <p:nvPr/>
          </p:nvSpPr>
          <p:spPr>
            <a:xfrm>
              <a:off x="151161" y="84552"/>
              <a:ext cx="640054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List of patients in the ward</a:t>
              </a:r>
              <a:endParaRPr dirty="0"/>
            </a:p>
          </p:txBody>
        </p:sp>
      </p:grpSp>
      <p:grpSp>
        <p:nvGrpSpPr>
          <p:cNvPr id="680" name="Group 84"/>
          <p:cNvGrpSpPr/>
          <p:nvPr/>
        </p:nvGrpSpPr>
        <p:grpSpPr>
          <a:xfrm>
            <a:off x="5667101" y="974112"/>
            <a:ext cx="955007" cy="844098"/>
            <a:chOff x="-1" y="0"/>
            <a:chExt cx="955006" cy="844096"/>
          </a:xfrm>
        </p:grpSpPr>
        <p:sp>
          <p:nvSpPr>
            <p:cNvPr id="678" name="Hexagon 85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noFill/>
            <a:ln w="12700" cap="flat">
              <a:solidFill>
                <a:srgbClr val="D0512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TextBox 86"/>
            <p:cNvSpPr txBox="1"/>
            <p:nvPr/>
          </p:nvSpPr>
          <p:spPr>
            <a:xfrm>
              <a:off x="71733" y="205118"/>
              <a:ext cx="814355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1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Assign Doctor</a:t>
              </a:r>
              <a:endParaRPr dirty="0"/>
            </a:p>
          </p:txBody>
        </p:sp>
      </p:grpSp>
      <p:grpSp>
        <p:nvGrpSpPr>
          <p:cNvPr id="683" name="Group 87"/>
          <p:cNvGrpSpPr/>
          <p:nvPr/>
        </p:nvGrpSpPr>
        <p:grpSpPr>
          <a:xfrm>
            <a:off x="4067581" y="1904916"/>
            <a:ext cx="955007" cy="844098"/>
            <a:chOff x="-1" y="0"/>
            <a:chExt cx="955006" cy="844096"/>
          </a:xfrm>
        </p:grpSpPr>
        <p:sp>
          <p:nvSpPr>
            <p:cNvPr id="681" name="Hexagon 88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noFill/>
            <a:ln w="12700" cap="flat">
              <a:solidFill>
                <a:srgbClr val="D0512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TextBox 89"/>
            <p:cNvSpPr txBox="1"/>
            <p:nvPr/>
          </p:nvSpPr>
          <p:spPr>
            <a:xfrm>
              <a:off x="70661" y="257605"/>
              <a:ext cx="832725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Mortality</a:t>
              </a:r>
              <a:endParaRPr dirty="0"/>
            </a:p>
          </p:txBody>
        </p:sp>
      </p:grpSp>
      <p:grpSp>
        <p:nvGrpSpPr>
          <p:cNvPr id="686" name="Group 90"/>
          <p:cNvGrpSpPr/>
          <p:nvPr/>
        </p:nvGrpSpPr>
        <p:grpSpPr>
          <a:xfrm>
            <a:off x="5623622" y="1914362"/>
            <a:ext cx="971415" cy="854247"/>
            <a:chOff x="-1" y="0"/>
            <a:chExt cx="955006" cy="844096"/>
          </a:xfrm>
        </p:grpSpPr>
        <p:sp>
          <p:nvSpPr>
            <p:cNvPr id="684" name="Hexagon 91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TextBox 92"/>
            <p:cNvSpPr txBox="1"/>
            <p:nvPr/>
          </p:nvSpPr>
          <p:spPr>
            <a:xfrm>
              <a:off x="137067" y="200690"/>
              <a:ext cx="693952" cy="4561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Add Nurse</a:t>
              </a:r>
              <a:endParaRPr dirty="0"/>
            </a:p>
          </p:txBody>
        </p:sp>
      </p:grpSp>
      <p:grpSp>
        <p:nvGrpSpPr>
          <p:cNvPr id="689" name="Group 93"/>
          <p:cNvGrpSpPr/>
          <p:nvPr/>
        </p:nvGrpSpPr>
        <p:grpSpPr>
          <a:xfrm>
            <a:off x="7184986" y="2886597"/>
            <a:ext cx="955007" cy="844098"/>
            <a:chOff x="-1" y="0"/>
            <a:chExt cx="955006" cy="844096"/>
          </a:xfrm>
        </p:grpSpPr>
        <p:sp>
          <p:nvSpPr>
            <p:cNvPr id="687" name="Hexagon 94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475963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TextBox 95"/>
            <p:cNvSpPr txBox="1"/>
            <p:nvPr/>
          </p:nvSpPr>
          <p:spPr>
            <a:xfrm>
              <a:off x="157475" y="166107"/>
              <a:ext cx="64005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Permit Discharge</a:t>
              </a:r>
              <a:endParaRPr dirty="0"/>
            </a:p>
          </p:txBody>
        </p:sp>
      </p:grpSp>
      <p:grpSp>
        <p:nvGrpSpPr>
          <p:cNvPr id="692" name="Group 96"/>
          <p:cNvGrpSpPr/>
          <p:nvPr/>
        </p:nvGrpSpPr>
        <p:grpSpPr>
          <a:xfrm>
            <a:off x="7171996" y="1952294"/>
            <a:ext cx="1022184" cy="844098"/>
            <a:chOff x="0" y="0"/>
            <a:chExt cx="1022183" cy="844096"/>
          </a:xfrm>
        </p:grpSpPr>
        <p:sp>
          <p:nvSpPr>
            <p:cNvPr id="690" name="Hexagon 97"/>
            <p:cNvSpPr/>
            <p:nvPr/>
          </p:nvSpPr>
          <p:spPr>
            <a:xfrm>
              <a:off x="33589" y="0"/>
              <a:ext cx="955004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TextBox 98"/>
            <p:cNvSpPr txBox="1"/>
            <p:nvPr/>
          </p:nvSpPr>
          <p:spPr>
            <a:xfrm>
              <a:off x="0" y="222592"/>
              <a:ext cx="1022183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Move patients</a:t>
              </a:r>
              <a:endParaRPr dirty="0"/>
            </a:p>
          </p:txBody>
        </p:sp>
      </p:grpSp>
      <p:grpSp>
        <p:nvGrpSpPr>
          <p:cNvPr id="695" name="Group 99"/>
          <p:cNvGrpSpPr/>
          <p:nvPr/>
        </p:nvGrpSpPr>
        <p:grpSpPr>
          <a:xfrm>
            <a:off x="6415757" y="5223496"/>
            <a:ext cx="955007" cy="844098"/>
            <a:chOff x="-1" y="0"/>
            <a:chExt cx="955006" cy="844096"/>
          </a:xfrm>
        </p:grpSpPr>
        <p:sp>
          <p:nvSpPr>
            <p:cNvPr id="693" name="Hexagon 100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1A2121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TextBox 101"/>
            <p:cNvSpPr txBox="1"/>
            <p:nvPr/>
          </p:nvSpPr>
          <p:spPr>
            <a:xfrm>
              <a:off x="131697" y="141006"/>
              <a:ext cx="719163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Patient State Report</a:t>
              </a:r>
              <a:endParaRPr dirty="0"/>
            </a:p>
          </p:txBody>
        </p:sp>
      </p:grpSp>
      <p:grpSp>
        <p:nvGrpSpPr>
          <p:cNvPr id="698" name="Group 102"/>
          <p:cNvGrpSpPr/>
          <p:nvPr/>
        </p:nvGrpSpPr>
        <p:grpSpPr>
          <a:xfrm>
            <a:off x="7189508" y="4747500"/>
            <a:ext cx="955008" cy="844098"/>
            <a:chOff x="-1" y="0"/>
            <a:chExt cx="955006" cy="844096"/>
          </a:xfrm>
        </p:grpSpPr>
        <p:sp>
          <p:nvSpPr>
            <p:cNvPr id="696" name="Hexagon 103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1A2121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TextBox 104"/>
            <p:cNvSpPr txBox="1"/>
            <p:nvPr/>
          </p:nvSpPr>
          <p:spPr>
            <a:xfrm>
              <a:off x="97302" y="165311"/>
              <a:ext cx="747148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Doctors </a:t>
              </a:r>
              <a:r>
                <a:rPr lang="en-US" dirty="0" err="1"/>
                <a:t>Mgmt</a:t>
              </a:r>
              <a:endParaRPr dirty="0"/>
            </a:p>
          </p:txBody>
        </p:sp>
      </p:grpSp>
      <p:grpSp>
        <p:nvGrpSpPr>
          <p:cNvPr id="701" name="Group 105"/>
          <p:cNvGrpSpPr/>
          <p:nvPr/>
        </p:nvGrpSpPr>
        <p:grpSpPr>
          <a:xfrm>
            <a:off x="7986436" y="2443715"/>
            <a:ext cx="955006" cy="844098"/>
            <a:chOff x="0" y="0"/>
            <a:chExt cx="955005" cy="844096"/>
          </a:xfrm>
        </p:grpSpPr>
        <p:sp>
          <p:nvSpPr>
            <p:cNvPr id="699" name="Hexagon 106"/>
            <p:cNvSpPr/>
            <p:nvPr/>
          </p:nvSpPr>
          <p:spPr>
            <a:xfrm>
              <a:off x="0" y="0"/>
              <a:ext cx="955005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475963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TextBox 107"/>
            <p:cNvSpPr txBox="1"/>
            <p:nvPr/>
          </p:nvSpPr>
          <p:spPr>
            <a:xfrm>
              <a:off x="101002" y="168288"/>
              <a:ext cx="763809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Change Status</a:t>
              </a:r>
              <a:endParaRPr dirty="0"/>
            </a:p>
          </p:txBody>
        </p:sp>
      </p:grpSp>
      <p:grpSp>
        <p:nvGrpSpPr>
          <p:cNvPr id="704" name="Group 108"/>
          <p:cNvGrpSpPr/>
          <p:nvPr/>
        </p:nvGrpSpPr>
        <p:grpSpPr>
          <a:xfrm>
            <a:off x="7992997" y="3367040"/>
            <a:ext cx="955008" cy="844098"/>
            <a:chOff x="-1" y="0"/>
            <a:chExt cx="955006" cy="844096"/>
          </a:xfrm>
        </p:grpSpPr>
        <p:sp>
          <p:nvSpPr>
            <p:cNvPr id="702" name="Hexagon 109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16171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TextBox 110"/>
            <p:cNvSpPr txBox="1"/>
            <p:nvPr/>
          </p:nvSpPr>
          <p:spPr>
            <a:xfrm>
              <a:off x="157521" y="248667"/>
              <a:ext cx="640054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ICUs</a:t>
              </a:r>
              <a:endParaRPr dirty="0"/>
            </a:p>
          </p:txBody>
        </p:sp>
      </p:grpSp>
      <p:grpSp>
        <p:nvGrpSpPr>
          <p:cNvPr id="707" name="Group 111"/>
          <p:cNvGrpSpPr/>
          <p:nvPr/>
        </p:nvGrpSpPr>
        <p:grpSpPr>
          <a:xfrm>
            <a:off x="7971689" y="4288152"/>
            <a:ext cx="955007" cy="844098"/>
            <a:chOff x="-1" y="0"/>
            <a:chExt cx="955006" cy="844096"/>
          </a:xfrm>
        </p:grpSpPr>
        <p:sp>
          <p:nvSpPr>
            <p:cNvPr id="705" name="Hexagon 112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1A2121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TextBox 113"/>
            <p:cNvSpPr txBox="1"/>
            <p:nvPr/>
          </p:nvSpPr>
          <p:spPr>
            <a:xfrm>
              <a:off x="44024" y="180378"/>
              <a:ext cx="861172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Nurse </a:t>
              </a:r>
              <a:r>
                <a:rPr lang="en-US" dirty="0" err="1"/>
                <a:t>Mgmt</a:t>
              </a:r>
              <a:endParaRPr dirty="0"/>
            </a:p>
          </p:txBody>
        </p:sp>
      </p:grpSp>
      <p:grpSp>
        <p:nvGrpSpPr>
          <p:cNvPr id="710" name="Group 114"/>
          <p:cNvGrpSpPr/>
          <p:nvPr/>
        </p:nvGrpSpPr>
        <p:grpSpPr>
          <a:xfrm>
            <a:off x="5627861" y="5702082"/>
            <a:ext cx="955007" cy="844098"/>
            <a:chOff x="-1" y="0"/>
            <a:chExt cx="955006" cy="844096"/>
          </a:xfrm>
        </p:grpSpPr>
        <p:sp>
          <p:nvSpPr>
            <p:cNvPr id="708" name="Hexagon 115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1A2121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TextBox 116"/>
            <p:cNvSpPr txBox="1"/>
            <p:nvPr/>
          </p:nvSpPr>
          <p:spPr>
            <a:xfrm>
              <a:off x="102579" y="183084"/>
              <a:ext cx="731789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Free Beds</a:t>
              </a:r>
              <a:endParaRPr dirty="0"/>
            </a:p>
          </p:txBody>
        </p:sp>
      </p:grpSp>
      <p:grpSp>
        <p:nvGrpSpPr>
          <p:cNvPr id="713" name="Group 117"/>
          <p:cNvGrpSpPr/>
          <p:nvPr/>
        </p:nvGrpSpPr>
        <p:grpSpPr>
          <a:xfrm>
            <a:off x="8807376" y="2929857"/>
            <a:ext cx="955007" cy="844098"/>
            <a:chOff x="-1" y="0"/>
            <a:chExt cx="955006" cy="844096"/>
          </a:xfrm>
        </p:grpSpPr>
        <p:sp>
          <p:nvSpPr>
            <p:cNvPr id="711" name="Hexagon 118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TextBox 119"/>
            <p:cNvSpPr txBox="1"/>
            <p:nvPr/>
          </p:nvSpPr>
          <p:spPr>
            <a:xfrm>
              <a:off x="145271" y="242480"/>
              <a:ext cx="640054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Mortuary</a:t>
              </a:r>
              <a:endParaRPr dirty="0"/>
            </a:p>
          </p:txBody>
        </p:sp>
      </p:grpSp>
      <p:grpSp>
        <p:nvGrpSpPr>
          <p:cNvPr id="716" name="Group 120"/>
          <p:cNvGrpSpPr/>
          <p:nvPr/>
        </p:nvGrpSpPr>
        <p:grpSpPr>
          <a:xfrm>
            <a:off x="8751160" y="3859774"/>
            <a:ext cx="955007" cy="844098"/>
            <a:chOff x="-1" y="0"/>
            <a:chExt cx="955006" cy="844096"/>
          </a:xfrm>
        </p:grpSpPr>
        <p:sp>
          <p:nvSpPr>
            <p:cNvPr id="714" name="Hexagon 121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1A2121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TextBox 122"/>
            <p:cNvSpPr txBox="1"/>
            <p:nvPr/>
          </p:nvSpPr>
          <p:spPr>
            <a:xfrm>
              <a:off x="85154" y="169011"/>
              <a:ext cx="751809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lang="en-US" dirty="0"/>
                <a:t>Beds </a:t>
              </a:r>
              <a:r>
                <a:rPr lang="en-US" dirty="0" err="1"/>
                <a:t>Mgmt</a:t>
              </a:r>
              <a:endParaRPr dirty="0"/>
            </a:p>
          </p:txBody>
        </p:sp>
      </p:grpSp>
      <p:grpSp>
        <p:nvGrpSpPr>
          <p:cNvPr id="719" name="Group 123"/>
          <p:cNvGrpSpPr/>
          <p:nvPr/>
        </p:nvGrpSpPr>
        <p:grpSpPr>
          <a:xfrm>
            <a:off x="2433985" y="3809044"/>
            <a:ext cx="955007" cy="844098"/>
            <a:chOff x="-1" y="0"/>
            <a:chExt cx="955006" cy="844096"/>
          </a:xfrm>
        </p:grpSpPr>
        <p:sp>
          <p:nvSpPr>
            <p:cNvPr id="717" name="Hexagon 124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TextBox 125"/>
            <p:cNvSpPr txBox="1"/>
            <p:nvPr/>
          </p:nvSpPr>
          <p:spPr>
            <a:xfrm>
              <a:off x="102155" y="177179"/>
              <a:ext cx="783429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List of Doctors</a:t>
              </a:r>
              <a:endParaRPr dirty="0"/>
            </a:p>
          </p:txBody>
        </p:sp>
      </p:grpSp>
      <p:grpSp>
        <p:nvGrpSpPr>
          <p:cNvPr id="722" name="Group 126"/>
          <p:cNvGrpSpPr/>
          <p:nvPr/>
        </p:nvGrpSpPr>
        <p:grpSpPr>
          <a:xfrm>
            <a:off x="2411744" y="2836740"/>
            <a:ext cx="955007" cy="844098"/>
            <a:chOff x="-1" y="0"/>
            <a:chExt cx="955006" cy="844096"/>
          </a:xfrm>
        </p:grpSpPr>
        <p:sp>
          <p:nvSpPr>
            <p:cNvPr id="720" name="Hexagon 127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noFill/>
            <a:ln w="12700" cap="flat">
              <a:solidFill>
                <a:srgbClr val="D0512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721" name="TextBox 128"/>
            <p:cNvSpPr txBox="1"/>
            <p:nvPr/>
          </p:nvSpPr>
          <p:spPr>
            <a:xfrm>
              <a:off x="121322" y="263063"/>
              <a:ext cx="786502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C00000"/>
                  </a:solidFill>
                </a:defRPr>
              </a:lvl1pPr>
            </a:lstStyle>
            <a:p>
              <a:r>
                <a:rPr lang="en-US" dirty="0"/>
                <a:t>Discharge</a:t>
              </a:r>
              <a:endParaRPr dirty="0"/>
            </a:p>
          </p:txBody>
        </p:sp>
      </p:grpSp>
      <p:grpSp>
        <p:nvGrpSpPr>
          <p:cNvPr id="725" name="Group 129"/>
          <p:cNvGrpSpPr/>
          <p:nvPr/>
        </p:nvGrpSpPr>
        <p:grpSpPr>
          <a:xfrm>
            <a:off x="9597346" y="3412048"/>
            <a:ext cx="955007" cy="844098"/>
            <a:chOff x="-1" y="0"/>
            <a:chExt cx="955006" cy="844096"/>
          </a:xfrm>
        </p:grpSpPr>
        <p:sp>
          <p:nvSpPr>
            <p:cNvPr id="723" name="Hexagon 130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1A2121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TextBox 131"/>
            <p:cNvSpPr txBox="1"/>
            <p:nvPr/>
          </p:nvSpPr>
          <p:spPr>
            <a:xfrm>
              <a:off x="128660" y="210082"/>
              <a:ext cx="674834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Occupied Beds</a:t>
              </a:r>
              <a:endParaRPr dirty="0"/>
            </a:p>
          </p:txBody>
        </p:sp>
      </p:grpSp>
      <p:grpSp>
        <p:nvGrpSpPr>
          <p:cNvPr id="728" name="Group 132"/>
          <p:cNvGrpSpPr/>
          <p:nvPr/>
        </p:nvGrpSpPr>
        <p:grpSpPr>
          <a:xfrm>
            <a:off x="1623465" y="3346982"/>
            <a:ext cx="955007" cy="851826"/>
            <a:chOff x="-1" y="-7728"/>
            <a:chExt cx="955006" cy="851824"/>
          </a:xfrm>
        </p:grpSpPr>
        <p:sp>
          <p:nvSpPr>
            <p:cNvPr id="726" name="Hexagon 133"/>
            <p:cNvSpPr/>
            <p:nvPr/>
          </p:nvSpPr>
          <p:spPr>
            <a:xfrm>
              <a:off x="-1" y="0"/>
              <a:ext cx="955006" cy="84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noFill/>
            <a:ln w="12700" cap="flat">
              <a:solidFill>
                <a:srgbClr val="D0512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TextBox 134"/>
            <p:cNvSpPr txBox="1"/>
            <p:nvPr/>
          </p:nvSpPr>
          <p:spPr>
            <a:xfrm>
              <a:off x="94923" y="-7728"/>
              <a:ext cx="767614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200">
                  <a:solidFill>
                    <a:srgbClr val="C00000"/>
                  </a:solidFill>
                </a:defRPr>
              </a:pPr>
              <a:endParaRPr dirty="0"/>
            </a:p>
            <a:p>
              <a:pPr algn="ctr">
                <a:defRPr sz="1200">
                  <a:solidFill>
                    <a:srgbClr val="C00000"/>
                  </a:solidFill>
                </a:defRPr>
              </a:pPr>
              <a:r>
                <a:rPr lang="en-US" dirty="0"/>
                <a:t>New Patient</a:t>
              </a:r>
              <a:endParaRPr dirty="0"/>
            </a:p>
          </p:txBody>
        </p:sp>
      </p:grpSp>
      <p:grpSp>
        <p:nvGrpSpPr>
          <p:cNvPr id="731" name="Group 123"/>
          <p:cNvGrpSpPr/>
          <p:nvPr/>
        </p:nvGrpSpPr>
        <p:grpSpPr>
          <a:xfrm>
            <a:off x="2448648" y="4720785"/>
            <a:ext cx="955007" cy="844097"/>
            <a:chOff x="-1" y="0"/>
            <a:chExt cx="955006" cy="844095"/>
          </a:xfrm>
        </p:grpSpPr>
        <p:sp>
          <p:nvSpPr>
            <p:cNvPr id="729" name="Hexagon 124"/>
            <p:cNvSpPr/>
            <p:nvPr/>
          </p:nvSpPr>
          <p:spPr>
            <a:xfrm>
              <a:off x="-1" y="0"/>
              <a:ext cx="955006" cy="84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TextBox 125"/>
            <p:cNvSpPr txBox="1"/>
            <p:nvPr/>
          </p:nvSpPr>
          <p:spPr>
            <a:xfrm>
              <a:off x="63947" y="139941"/>
              <a:ext cx="783429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r>
                <a:rPr lang="en-US" sz="1100" dirty="0"/>
                <a:t>Add Capacity</a:t>
              </a:r>
              <a:endParaRPr sz="1100" dirty="0"/>
            </a:p>
          </p:txBody>
        </p:sp>
      </p:grpSp>
      <p:grpSp>
        <p:nvGrpSpPr>
          <p:cNvPr id="734" name="Group 60"/>
          <p:cNvGrpSpPr/>
          <p:nvPr/>
        </p:nvGrpSpPr>
        <p:grpSpPr>
          <a:xfrm>
            <a:off x="8013469" y="1516874"/>
            <a:ext cx="955007" cy="844097"/>
            <a:chOff x="-1" y="0"/>
            <a:chExt cx="955006" cy="844095"/>
          </a:xfrm>
        </p:grpSpPr>
        <p:sp>
          <p:nvSpPr>
            <p:cNvPr id="732" name="Hexagon 61"/>
            <p:cNvSpPr/>
            <p:nvPr/>
          </p:nvSpPr>
          <p:spPr>
            <a:xfrm>
              <a:off x="-1" y="0"/>
              <a:ext cx="955006" cy="84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73" y="0"/>
                  </a:lnTo>
                  <a:lnTo>
                    <a:pt x="16827" y="0"/>
                  </a:lnTo>
                  <a:lnTo>
                    <a:pt x="21600" y="10800"/>
                  </a:lnTo>
                  <a:lnTo>
                    <a:pt x="16827" y="21600"/>
                  </a:lnTo>
                  <a:lnTo>
                    <a:pt x="477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rgbClr val="99270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TextBox 62"/>
            <p:cNvSpPr/>
            <p:nvPr/>
          </p:nvSpPr>
          <p:spPr>
            <a:xfrm>
              <a:off x="45062" y="184531"/>
              <a:ext cx="834395" cy="41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sz="1050" dirty="0"/>
                <a:t>Reduce Capacity</a:t>
              </a:r>
              <a:endParaRPr sz="1050" dirty="0"/>
            </a:p>
          </p:txBody>
        </p:sp>
      </p:grpSp>
      <p:sp>
        <p:nvSpPr>
          <p:cNvPr id="120" name="Hexagon 124">
            <a:extLst>
              <a:ext uri="{FF2B5EF4-FFF2-40B4-BE49-F238E27FC236}">
                <a16:creationId xmlns:a16="http://schemas.microsoft.com/office/drawing/2014/main" id="{13E0813E-7BC4-8B41-AB14-842D053986AD}"/>
              </a:ext>
            </a:extLst>
          </p:cNvPr>
          <p:cNvSpPr/>
          <p:nvPr/>
        </p:nvSpPr>
        <p:spPr>
          <a:xfrm>
            <a:off x="2421115" y="1898151"/>
            <a:ext cx="955007" cy="84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773" y="0"/>
                </a:lnTo>
                <a:lnTo>
                  <a:pt x="16827" y="0"/>
                </a:lnTo>
                <a:lnTo>
                  <a:pt x="21600" y="10800"/>
                </a:lnTo>
                <a:lnTo>
                  <a:pt x="16827" y="21600"/>
                </a:lnTo>
                <a:lnTo>
                  <a:pt x="4773" y="21600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10000"/>
              </a:schemeClr>
            </a:solidFill>
            <a:prstDash val="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Hexagon 124">
            <a:extLst>
              <a:ext uri="{FF2B5EF4-FFF2-40B4-BE49-F238E27FC236}">
                <a16:creationId xmlns:a16="http://schemas.microsoft.com/office/drawing/2014/main" id="{54D54175-C5D9-434F-B0F5-E3EA7CA5BDC5}"/>
              </a:ext>
            </a:extLst>
          </p:cNvPr>
          <p:cNvSpPr/>
          <p:nvPr/>
        </p:nvSpPr>
        <p:spPr>
          <a:xfrm>
            <a:off x="3278570" y="1430719"/>
            <a:ext cx="955007" cy="84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773" y="0"/>
                </a:lnTo>
                <a:lnTo>
                  <a:pt x="16827" y="0"/>
                </a:lnTo>
                <a:lnTo>
                  <a:pt x="21600" y="10800"/>
                </a:lnTo>
                <a:lnTo>
                  <a:pt x="16827" y="21600"/>
                </a:lnTo>
                <a:lnTo>
                  <a:pt x="4773" y="21600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10000"/>
              </a:schemeClr>
            </a:solidFill>
            <a:prstDash val="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Hexagon 124">
            <a:extLst>
              <a:ext uri="{FF2B5EF4-FFF2-40B4-BE49-F238E27FC236}">
                <a16:creationId xmlns:a16="http://schemas.microsoft.com/office/drawing/2014/main" id="{A6C72EDF-7D3F-0D4D-9AF1-871D4830BA14}"/>
              </a:ext>
            </a:extLst>
          </p:cNvPr>
          <p:cNvSpPr/>
          <p:nvPr/>
        </p:nvSpPr>
        <p:spPr>
          <a:xfrm>
            <a:off x="7232563" y="1012488"/>
            <a:ext cx="955007" cy="84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773" y="0"/>
                </a:lnTo>
                <a:lnTo>
                  <a:pt x="16827" y="0"/>
                </a:lnTo>
                <a:lnTo>
                  <a:pt x="21600" y="10800"/>
                </a:lnTo>
                <a:lnTo>
                  <a:pt x="16827" y="21600"/>
                </a:lnTo>
                <a:lnTo>
                  <a:pt x="4773" y="21600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10000"/>
              </a:schemeClr>
            </a:solidFill>
            <a:prstDash val="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Hexagon 124">
            <a:extLst>
              <a:ext uri="{FF2B5EF4-FFF2-40B4-BE49-F238E27FC236}">
                <a16:creationId xmlns:a16="http://schemas.microsoft.com/office/drawing/2014/main" id="{99DD236A-191B-534C-BE17-4D6B9A8CFFAA}"/>
              </a:ext>
            </a:extLst>
          </p:cNvPr>
          <p:cNvSpPr/>
          <p:nvPr/>
        </p:nvSpPr>
        <p:spPr>
          <a:xfrm>
            <a:off x="8798213" y="2021516"/>
            <a:ext cx="955007" cy="84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773" y="0"/>
                </a:lnTo>
                <a:lnTo>
                  <a:pt x="16827" y="0"/>
                </a:lnTo>
                <a:lnTo>
                  <a:pt x="21600" y="10800"/>
                </a:lnTo>
                <a:lnTo>
                  <a:pt x="16827" y="21600"/>
                </a:lnTo>
                <a:lnTo>
                  <a:pt x="4773" y="21600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10000"/>
              </a:schemeClr>
            </a:solidFill>
            <a:prstDash val="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7FF55630-C8DC-734D-A67B-763CC4CE6179}"/>
              </a:ext>
            </a:extLst>
          </p:cNvPr>
          <p:cNvSpPr/>
          <p:nvPr/>
        </p:nvSpPr>
        <p:spPr>
          <a:xfrm>
            <a:off x="4029050" y="5702082"/>
            <a:ext cx="955007" cy="84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773" y="0"/>
                </a:lnTo>
                <a:lnTo>
                  <a:pt x="16827" y="0"/>
                </a:lnTo>
                <a:lnTo>
                  <a:pt x="21600" y="10800"/>
                </a:lnTo>
                <a:lnTo>
                  <a:pt x="16827" y="21600"/>
                </a:lnTo>
                <a:lnTo>
                  <a:pt x="4773" y="21600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10000"/>
              </a:schemeClr>
            </a:solidFill>
            <a:prstDash val="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Hexagon 124">
            <a:extLst>
              <a:ext uri="{FF2B5EF4-FFF2-40B4-BE49-F238E27FC236}">
                <a16:creationId xmlns:a16="http://schemas.microsoft.com/office/drawing/2014/main" id="{E49008A9-C263-274C-B603-B0DEFF778DC8}"/>
              </a:ext>
            </a:extLst>
          </p:cNvPr>
          <p:cNvSpPr/>
          <p:nvPr/>
        </p:nvSpPr>
        <p:spPr>
          <a:xfrm>
            <a:off x="7232562" y="5676221"/>
            <a:ext cx="955007" cy="84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773" y="0"/>
                </a:lnTo>
                <a:lnTo>
                  <a:pt x="16827" y="0"/>
                </a:lnTo>
                <a:lnTo>
                  <a:pt x="21600" y="10800"/>
                </a:lnTo>
                <a:lnTo>
                  <a:pt x="16827" y="21600"/>
                </a:lnTo>
                <a:lnTo>
                  <a:pt x="4773" y="21600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10000"/>
              </a:schemeClr>
            </a:solidFill>
            <a:prstDash val="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Hexagon 124">
            <a:extLst>
              <a:ext uri="{FF2B5EF4-FFF2-40B4-BE49-F238E27FC236}">
                <a16:creationId xmlns:a16="http://schemas.microsoft.com/office/drawing/2014/main" id="{04F00D3D-DB66-C44B-AE52-5ED430245D61}"/>
              </a:ext>
            </a:extLst>
          </p:cNvPr>
          <p:cNvSpPr/>
          <p:nvPr/>
        </p:nvSpPr>
        <p:spPr>
          <a:xfrm>
            <a:off x="8773771" y="4785253"/>
            <a:ext cx="955007" cy="84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773" y="0"/>
                </a:lnTo>
                <a:lnTo>
                  <a:pt x="16827" y="0"/>
                </a:lnTo>
                <a:lnTo>
                  <a:pt x="21600" y="10800"/>
                </a:lnTo>
                <a:lnTo>
                  <a:pt x="16827" y="21600"/>
                </a:lnTo>
                <a:lnTo>
                  <a:pt x="4773" y="21600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10000"/>
              </a:schemeClr>
            </a:solidFill>
            <a:prstDash val="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Hexagon 124">
            <a:extLst>
              <a:ext uri="{FF2B5EF4-FFF2-40B4-BE49-F238E27FC236}">
                <a16:creationId xmlns:a16="http://schemas.microsoft.com/office/drawing/2014/main" id="{F863BD6D-1AE2-4E40-87CB-58AEDB5BFB70}"/>
              </a:ext>
            </a:extLst>
          </p:cNvPr>
          <p:cNvSpPr/>
          <p:nvPr/>
        </p:nvSpPr>
        <p:spPr>
          <a:xfrm>
            <a:off x="9609016" y="4313702"/>
            <a:ext cx="955007" cy="84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773" y="0"/>
                </a:lnTo>
                <a:lnTo>
                  <a:pt x="16827" y="0"/>
                </a:lnTo>
                <a:lnTo>
                  <a:pt x="21600" y="10800"/>
                </a:lnTo>
                <a:lnTo>
                  <a:pt x="16827" y="21600"/>
                </a:lnTo>
                <a:lnTo>
                  <a:pt x="4773" y="21600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10000"/>
              </a:schemeClr>
            </a:solidFill>
            <a:prstDash val="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Hexagon 124">
            <a:extLst>
              <a:ext uri="{FF2B5EF4-FFF2-40B4-BE49-F238E27FC236}">
                <a16:creationId xmlns:a16="http://schemas.microsoft.com/office/drawing/2014/main" id="{34F74134-3FDE-C945-AEB9-D47F36A1EFE9}"/>
              </a:ext>
            </a:extLst>
          </p:cNvPr>
          <p:cNvSpPr/>
          <p:nvPr/>
        </p:nvSpPr>
        <p:spPr>
          <a:xfrm>
            <a:off x="6461163" y="493227"/>
            <a:ext cx="955007" cy="844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773" y="0"/>
                </a:lnTo>
                <a:lnTo>
                  <a:pt x="16827" y="0"/>
                </a:lnTo>
                <a:lnTo>
                  <a:pt x="21600" y="10800"/>
                </a:lnTo>
                <a:lnTo>
                  <a:pt x="16827" y="21600"/>
                </a:lnTo>
                <a:lnTo>
                  <a:pt x="4773" y="21600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10000"/>
              </a:schemeClr>
            </a:solidFill>
            <a:prstDash val="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09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0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8" dur="5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6"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6" dur="5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0" dur="5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4" dur="5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8" dur="5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2" dur="5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6" dur="5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5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0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4"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8"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2" dur="5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0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4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8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2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6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0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4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5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animBg="1" advAuto="0"/>
      <p:bldP spid="626" grpId="0" animBg="1" advAuto="0"/>
      <p:bldP spid="629" grpId="0" animBg="1" advAuto="0"/>
      <p:bldP spid="632" grpId="0" animBg="1" advAuto="0"/>
      <p:bldP spid="635" grpId="0" animBg="1" advAuto="0"/>
      <p:bldP spid="638" grpId="0" animBg="1" advAuto="0"/>
      <p:bldP spid="641" grpId="0" animBg="1" advAuto="0"/>
      <p:bldP spid="644" grpId="0" animBg="1" advAuto="0"/>
      <p:bldP spid="647" grpId="0" animBg="1" advAuto="0"/>
      <p:bldP spid="650" grpId="0" animBg="1" advAuto="0"/>
      <p:bldP spid="653" grpId="0" animBg="1" advAuto="0"/>
      <p:bldP spid="656" grpId="0" animBg="1" advAuto="0"/>
      <p:bldP spid="659" grpId="0" animBg="1" advAuto="0"/>
      <p:bldP spid="662" grpId="0" animBg="1" advAuto="0"/>
      <p:bldP spid="665" grpId="0" animBg="1" advAuto="0"/>
      <p:bldP spid="668" grpId="0" animBg="1" advAuto="0"/>
      <p:bldP spid="671" grpId="0" animBg="1" advAuto="0"/>
      <p:bldP spid="674" grpId="0" animBg="1" advAuto="0"/>
      <p:bldP spid="677" grpId="0" animBg="1" advAuto="0"/>
      <p:bldP spid="680" grpId="0" animBg="1" advAuto="0"/>
      <p:bldP spid="683" grpId="0" animBg="1" advAuto="0"/>
      <p:bldP spid="686" grpId="0" animBg="1" advAuto="0"/>
      <p:bldP spid="689" grpId="0" animBg="1" advAuto="0"/>
      <p:bldP spid="692" grpId="0" animBg="1" advAuto="0"/>
      <p:bldP spid="695" grpId="0" animBg="1" advAuto="0"/>
      <p:bldP spid="698" grpId="0" animBg="1" advAuto="0"/>
      <p:bldP spid="701" grpId="0" animBg="1" advAuto="0"/>
      <p:bldP spid="704" grpId="0" animBg="1" advAuto="0"/>
      <p:bldP spid="707" grpId="0" animBg="1" advAuto="0"/>
      <p:bldP spid="710" grpId="0" animBg="1" advAuto="0"/>
      <p:bldP spid="713" grpId="0" animBg="1" advAuto="0"/>
      <p:bldP spid="716" grpId="0" animBg="1" advAuto="0"/>
      <p:bldP spid="719" grpId="0" animBg="1" advAuto="0"/>
      <p:bldP spid="722" grpId="0" animBg="1" advAuto="0"/>
      <p:bldP spid="725" grpId="0" animBg="1" advAuto="0"/>
      <p:bldP spid="728" grpId="0" animBg="1" advAuto="0"/>
      <p:bldP spid="731" grpId="0" animBg="1" advAuto="0"/>
      <p:bldP spid="734" grpId="0" animBg="1" advAuto="0"/>
      <p:bldP spid="120" grpId="0" animBg="1"/>
      <p:bldP spid="120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2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Description – Front End</a:t>
            </a:r>
            <a:br>
              <a:rPr lang="en-US" dirty="0"/>
            </a:br>
            <a:endParaRPr lang="en-US" dirty="0"/>
          </a:p>
        </p:txBody>
      </p: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89C3CA69-CC6D-464B-B4AF-431346D569A3}"/>
              </a:ext>
            </a:extLst>
          </p:cNvPr>
          <p:cNvSpPr txBox="1">
            <a:spLocks/>
          </p:cNvSpPr>
          <p:nvPr/>
        </p:nvSpPr>
        <p:spPr>
          <a:xfrm>
            <a:off x="673825" y="1914525"/>
            <a:ext cx="11127650" cy="4473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A set of Python scripts for:</a:t>
            </a:r>
            <a:endParaRPr lang="en-US" sz="1000" b="1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Authentication using username and password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Role-based access control, so each authenticated user only sees what is relevant to him, and not any other operations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Administrative jobs like management of doctors, nurses and capacity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Admission and discharge of patients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Mortuary management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Managing prescriptions by doctors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Managing dosages and measuring and recording vitals, like BP, temperature,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etc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by nurses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Managing health status of each patient at all times </a:t>
            </a:r>
          </a:p>
        </p:txBody>
      </p:sp>
    </p:spTree>
    <p:extLst>
      <p:ext uri="{BB962C8B-B14F-4D97-AF65-F5344CB8AC3E}">
        <p14:creationId xmlns:p14="http://schemas.microsoft.com/office/powerpoint/2010/main" val="74905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Description - Backend</a:t>
            </a:r>
            <a:br>
              <a:rPr lang="en-US" dirty="0"/>
            </a:br>
            <a:endParaRPr lang="en-US" dirty="0"/>
          </a:p>
        </p:txBody>
      </p: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89C3CA69-CC6D-464B-B4AF-431346D569A3}"/>
              </a:ext>
            </a:extLst>
          </p:cNvPr>
          <p:cNvSpPr txBox="1">
            <a:spLocks/>
          </p:cNvSpPr>
          <p:nvPr/>
        </p:nvSpPr>
        <p:spPr>
          <a:xfrm>
            <a:off x="673825" y="1914525"/>
            <a:ext cx="11127650" cy="4473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Backend database to store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Doctors’ records and availability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Nursing staff information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Active patients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Records of doctor’s prescriptions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Records of dosages given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Historical records of recovered and discharged patients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Historical records of mortalities</a:t>
            </a:r>
          </a:p>
        </p:txBody>
      </p:sp>
    </p:spTree>
    <p:extLst>
      <p:ext uri="{BB962C8B-B14F-4D97-AF65-F5344CB8AC3E}">
        <p14:creationId xmlns:p14="http://schemas.microsoft.com/office/powerpoint/2010/main" val="61664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</a:t>
            </a:r>
            <a:br>
              <a:rPr lang="en-US" dirty="0"/>
            </a:br>
            <a:endParaRPr lang="en-US" dirty="0"/>
          </a:p>
        </p:txBody>
      </p: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89C3CA69-CC6D-464B-B4AF-431346D569A3}"/>
              </a:ext>
            </a:extLst>
          </p:cNvPr>
          <p:cNvSpPr txBox="1">
            <a:spLocks/>
          </p:cNvSpPr>
          <p:nvPr/>
        </p:nvSpPr>
        <p:spPr>
          <a:xfrm>
            <a:off x="673825" y="1914525"/>
            <a:ext cx="11127650" cy="4473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Main.py – This is the main entry point of the program, which handles the user authentication and assigns role-based operations. It invokes the other Python files based on the role.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Doctor.py – This gets invoked if the authentication process identifies the user as a doctor. This gives the doctors access to the patients files and update prescriptions.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Nurse.py – This gets invoked if the user is a nursing staff. It is used to check the prescription and to administer dosages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Admin.py – This is used by the center administrators to add capacity, doctors or nurses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Clerk.py – This gets invoked for the clerks for admission and discharge of the patients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DB.py – This is a one-time script to create the database tables</a:t>
            </a:r>
          </a:p>
          <a:p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8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550F3-F0E1-4D12-A7DD-C26F85ED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4" y="1800223"/>
            <a:ext cx="5676900" cy="4171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23269-55EC-4FAA-A6B3-CEC69DD9C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37" y="1800224"/>
            <a:ext cx="5951163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1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C780F-71BC-4D23-BE0F-8508D9FA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561802"/>
            <a:ext cx="9610725" cy="51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Development</a:t>
            </a:r>
            <a:br>
              <a:rPr lang="en-US" dirty="0"/>
            </a:br>
            <a:endParaRPr lang="en-US" dirty="0"/>
          </a:p>
        </p:txBody>
      </p: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89C3CA69-CC6D-464B-B4AF-431346D569A3}"/>
              </a:ext>
            </a:extLst>
          </p:cNvPr>
          <p:cNvSpPr txBox="1">
            <a:spLocks/>
          </p:cNvSpPr>
          <p:nvPr/>
        </p:nvSpPr>
        <p:spPr>
          <a:xfrm>
            <a:off x="673825" y="1914525"/>
            <a:ext cx="11127650" cy="4473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Covert into a more intuitive GUI interface from a text based interface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Look at converting into a web application, so that it can be rendered over a web browser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Provide an Android and/or iOS app so that staff can access the key features from their mobiles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We need to refine the way the staff administers patients’ medicine dosages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Look at ways to make inter-center communication possible so that various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covid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care centers can share information about beds availability as well as treatment methodologies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We need to provide an LDAP/Directory based stronger authentication instead of the current DB based one</a:t>
            </a:r>
          </a:p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We need to comply with regulations like HIPAA in handling patient records</a:t>
            </a:r>
          </a:p>
        </p:txBody>
      </p:sp>
    </p:spTree>
    <p:extLst>
      <p:ext uri="{BB962C8B-B14F-4D97-AF65-F5344CB8AC3E}">
        <p14:creationId xmlns:p14="http://schemas.microsoft.com/office/powerpoint/2010/main" val="219272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ght Master ">
  <a:themeElements>
    <a:clrScheme name="Light Master ">
      <a:dk1>
        <a:srgbClr val="4E3629"/>
      </a:dk1>
      <a:lt1>
        <a:srgbClr val="E0E2E1"/>
      </a:lt1>
      <a:dk2>
        <a:srgbClr val="A7A7A7"/>
      </a:dk2>
      <a:lt2>
        <a:srgbClr val="535353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0000FF"/>
      </a:hlink>
      <a:folHlink>
        <a:srgbClr val="FF00FF"/>
      </a:folHlink>
    </a:clrScheme>
    <a:fontScheme name="Light Master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ght Master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E3629"/>
            </a:solidFill>
            <a:effectLst/>
            <a:uFillTx/>
            <a:latin typeface="Oracle Sans Regular"/>
            <a:ea typeface="Oracle Sans Regular"/>
            <a:cs typeface="Oracle Sans Regular"/>
            <a:sym typeface="Oracle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E3629"/>
            </a:solidFill>
            <a:effectLst/>
            <a:uFillTx/>
            <a:latin typeface="Oracle Sans Regular"/>
            <a:ea typeface="Oracle Sans Regular"/>
            <a:cs typeface="Oracle Sans Regular"/>
            <a:sym typeface="Oracle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ght Master ">
  <a:themeElements>
    <a:clrScheme name="Light Master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0000FF"/>
      </a:hlink>
      <a:folHlink>
        <a:srgbClr val="FF00FF"/>
      </a:folHlink>
    </a:clrScheme>
    <a:fontScheme name="Light Master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ight Master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E3629"/>
            </a:solidFill>
            <a:effectLst/>
            <a:uFillTx/>
            <a:latin typeface="Oracle Sans Regular"/>
            <a:ea typeface="Oracle Sans Regular"/>
            <a:cs typeface="Oracle Sans Regular"/>
            <a:sym typeface="Oracle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E3629"/>
            </a:solidFill>
            <a:effectLst/>
            <a:uFillTx/>
            <a:latin typeface="Oracle Sans Regular"/>
            <a:ea typeface="Oracle Sans Regular"/>
            <a:cs typeface="Oracle Sans Regular"/>
            <a:sym typeface="Oracle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684</Words>
  <Application>Microsoft Office PowerPoint</Application>
  <PresentationFormat>Widescreen</PresentationFormat>
  <Paragraphs>94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Georgia</vt:lpstr>
      <vt:lpstr>Helvetica</vt:lpstr>
      <vt:lpstr>Oracle Sans Bold</vt:lpstr>
      <vt:lpstr>Oracle Sans Light</vt:lpstr>
      <vt:lpstr>Oracle Sans Regular</vt:lpstr>
      <vt:lpstr>Times New Roman</vt:lpstr>
      <vt:lpstr>Wingdings</vt:lpstr>
      <vt:lpstr>Light Master </vt:lpstr>
      <vt:lpstr>Introduction </vt:lpstr>
      <vt:lpstr>Problem Statement </vt:lpstr>
      <vt:lpstr>What Do We Do</vt:lpstr>
      <vt:lpstr>Solution Description – Front End </vt:lpstr>
      <vt:lpstr>Solution Description - Backend </vt:lpstr>
      <vt:lpstr>Code Structure </vt:lpstr>
      <vt:lpstr>Screenshots </vt:lpstr>
      <vt:lpstr>Screenshots </vt:lpstr>
      <vt:lpstr>Further Development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 FMW – FY21 Review</dc:title>
  <dc:creator>Parag Goel</dc:creator>
  <cp:lastModifiedBy>Prisha Goel</cp:lastModifiedBy>
  <cp:revision>27</cp:revision>
  <dcterms:modified xsi:type="dcterms:W3CDTF">2020-10-18T13:57:00Z</dcterms:modified>
</cp:coreProperties>
</file>